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Arimo" panose="020B0604020202020204" charset="0"/>
      <p:regular r:id="rId14"/>
    </p:embeddedFont>
    <p:embeddedFont>
      <p:font typeface="Outfit Extra Bold" panose="020B0604020202020204" charset="0"/>
      <p:regular r:id="rId15"/>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2" d="100"/>
          <a:sy n="102" d="100"/>
        </p:scale>
        <p:origin x="1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80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864037" y="765096"/>
            <a:ext cx="4937760" cy="617101"/>
          </a:xfrm>
          <a:prstGeom prst="rect">
            <a:avLst/>
          </a:prstGeom>
          <a:noFill/>
          <a:ln/>
        </p:spPr>
        <p:txBody>
          <a:bodyPr wrap="none" lIns="0" tIns="0" rIns="0" bIns="0" rtlCol="0" anchor="t"/>
          <a:lstStyle/>
          <a:p>
            <a:pPr marL="0" indent="0" algn="l">
              <a:lnSpc>
                <a:spcPts val="4850"/>
              </a:lnSpc>
              <a:buNone/>
            </a:pPr>
            <a:r>
              <a:rPr lang="en-US" sz="3850" b="1" dirty="0">
                <a:solidFill>
                  <a:srgbClr val="231971"/>
                </a:solidFill>
                <a:latin typeface="Outfit Extra Bold" pitchFamily="34" charset="0"/>
                <a:ea typeface="Outfit Extra Bold" pitchFamily="34" charset="-122"/>
                <a:cs typeface="Outfit Extra Bold" pitchFamily="34" charset="-120"/>
              </a:rPr>
              <a:t>"Reakcja"</a:t>
            </a:r>
            <a:endParaRPr lang="en-US" sz="3850" dirty="0"/>
          </a:p>
        </p:txBody>
      </p:sp>
      <p:sp>
        <p:nvSpPr>
          <p:cNvPr id="3" name="Text 1"/>
          <p:cNvSpPr/>
          <p:nvPr/>
        </p:nvSpPr>
        <p:spPr>
          <a:xfrm>
            <a:off x="864037" y="1480899"/>
            <a:ext cx="8926830" cy="462796"/>
          </a:xfrm>
          <a:prstGeom prst="rect">
            <a:avLst/>
          </a:prstGeom>
          <a:noFill/>
          <a:ln/>
        </p:spPr>
        <p:txBody>
          <a:bodyPr wrap="none" lIns="0" tIns="0" rIns="0" bIns="0" rtlCol="0" anchor="t"/>
          <a:lstStyle/>
          <a:p>
            <a:pPr marL="0" indent="0" algn="l">
              <a:lnSpc>
                <a:spcPts val="3600"/>
              </a:lnSpc>
              <a:buNone/>
            </a:pPr>
            <a:r>
              <a:rPr lang="en-US" sz="2900" b="1" dirty="0">
                <a:solidFill>
                  <a:srgbClr val="231971"/>
                </a:solidFill>
                <a:latin typeface="Outfit Extra Bold" pitchFamily="34" charset="0"/>
                <a:ea typeface="Outfit Extra Bold" pitchFamily="34" charset="-122"/>
                <a:cs typeface="Outfit Extra Bold" pitchFamily="34" charset="-120"/>
              </a:rPr>
              <a:t>Zadanie edukacyjne realizowane w ramach projektu</a:t>
            </a:r>
            <a:endParaRPr lang="en-US" sz="2900" dirty="0"/>
          </a:p>
        </p:txBody>
      </p:sp>
      <p:sp>
        <p:nvSpPr>
          <p:cNvPr id="4" name="Text 2"/>
          <p:cNvSpPr/>
          <p:nvPr/>
        </p:nvSpPr>
        <p:spPr>
          <a:xfrm>
            <a:off x="864037" y="2042398"/>
            <a:ext cx="4995505" cy="462796"/>
          </a:xfrm>
          <a:prstGeom prst="rect">
            <a:avLst/>
          </a:prstGeom>
          <a:noFill/>
          <a:ln/>
        </p:spPr>
        <p:txBody>
          <a:bodyPr wrap="none" lIns="0" tIns="0" rIns="0" bIns="0" rtlCol="0" anchor="t"/>
          <a:lstStyle/>
          <a:p>
            <a:pPr marL="0" indent="0" algn="l">
              <a:lnSpc>
                <a:spcPts val="3600"/>
              </a:lnSpc>
              <a:buNone/>
            </a:pPr>
            <a:r>
              <a:rPr lang="en-US" sz="2900" b="1" dirty="0">
                <a:solidFill>
                  <a:srgbClr val="231971"/>
                </a:solidFill>
                <a:latin typeface="Outfit Extra Bold" pitchFamily="34" charset="0"/>
                <a:ea typeface="Outfit Extra Bold" pitchFamily="34" charset="-122"/>
                <a:cs typeface="Outfit Extra Bold" pitchFamily="34" charset="-120"/>
              </a:rPr>
              <a:t>„MMS – Lubuskie Minigranty”</a:t>
            </a:r>
            <a:endParaRPr lang="en-US" sz="2900" dirty="0"/>
          </a:p>
        </p:txBody>
      </p:sp>
      <p:sp>
        <p:nvSpPr>
          <p:cNvPr id="5" name="Text 3"/>
          <p:cNvSpPr/>
          <p:nvPr/>
        </p:nvSpPr>
        <p:spPr>
          <a:xfrm>
            <a:off x="864037" y="2875478"/>
            <a:ext cx="12902327" cy="1185148"/>
          </a:xfrm>
          <a:prstGeom prst="rect">
            <a:avLst/>
          </a:prstGeom>
          <a:noFill/>
          <a:ln/>
        </p:spPr>
        <p:txBody>
          <a:bodyPr wrap="square" lIns="0" tIns="0" rIns="0" bIns="0" rtlCol="0" anchor="t"/>
          <a:lstStyle/>
          <a:p>
            <a:pPr marL="0" indent="0" algn="l">
              <a:lnSpc>
                <a:spcPts val="3100"/>
              </a:lnSpc>
              <a:buNone/>
            </a:pPr>
            <a:r>
              <a:rPr lang="en-US" sz="1900" b="1" dirty="0">
                <a:solidFill>
                  <a:srgbClr val="2A2742"/>
                </a:solidFill>
                <a:latin typeface="Arimo" pitchFamily="34" charset="0"/>
                <a:ea typeface="Arimo" pitchFamily="34" charset="-122"/>
                <a:cs typeface="Arimo" pitchFamily="34" charset="-120"/>
              </a:rPr>
              <a:t>Realizatorzy:</a:t>
            </a:r>
            <a:r>
              <a:rPr lang="en-US" sz="1900" dirty="0">
                <a:solidFill>
                  <a:srgbClr val="2A2742"/>
                </a:solidFill>
                <a:latin typeface="Arimo" pitchFamily="34" charset="0"/>
                <a:ea typeface="Arimo" pitchFamily="34" charset="-122"/>
                <a:cs typeface="Arimo" pitchFamily="34" charset="-120"/>
              </a:rPr>
              <a:t> Lokalni Animatorzy</a:t>
            </a:r>
            <a:r>
              <a:rPr lang="en-US" sz="1900" b="1" dirty="0">
                <a:solidFill>
                  <a:srgbClr val="2A2742"/>
                </a:solidFill>
                <a:latin typeface="Arimo" pitchFamily="34" charset="0"/>
                <a:ea typeface="Arimo" pitchFamily="34" charset="-122"/>
                <a:cs typeface="Arimo" pitchFamily="34" charset="-120"/>
              </a:rPr>
              <a:t>Miejsce:</a:t>
            </a:r>
            <a:r>
              <a:rPr lang="en-US" sz="1900" dirty="0">
                <a:solidFill>
                  <a:srgbClr val="2A2742"/>
                </a:solidFill>
                <a:latin typeface="Arimo" pitchFamily="34" charset="0"/>
                <a:ea typeface="Arimo" pitchFamily="34" charset="-122"/>
                <a:cs typeface="Arimo" pitchFamily="34" charset="-120"/>
              </a:rPr>
              <a:t> Krosno Odrzańskie, Centrum Aktywności Lokalnej </a:t>
            </a:r>
            <a:r>
              <a:rPr lang="en-US" sz="1900" dirty="0" err="1">
                <a:solidFill>
                  <a:srgbClr val="2A2742"/>
                </a:solidFill>
                <a:latin typeface="Arimo" pitchFamily="34" charset="0"/>
                <a:ea typeface="Arimo" pitchFamily="34" charset="-122"/>
                <a:cs typeface="Arimo" pitchFamily="34" charset="-120"/>
              </a:rPr>
              <a:t>na</a:t>
            </a:r>
            <a:r>
              <a:rPr lang="en-US" sz="1900" dirty="0">
                <a:solidFill>
                  <a:srgbClr val="2A2742"/>
                </a:solidFill>
                <a:latin typeface="Arimo" pitchFamily="34" charset="0"/>
                <a:ea typeface="Arimo" pitchFamily="34" charset="-122"/>
                <a:cs typeface="Arimo" pitchFamily="34" charset="-120"/>
              </a:rPr>
              <a:t> </a:t>
            </a:r>
            <a:r>
              <a:rPr lang="en-US" sz="1900" dirty="0" err="1">
                <a:solidFill>
                  <a:srgbClr val="2A2742"/>
                </a:solidFill>
                <a:latin typeface="Arimo" pitchFamily="34" charset="0"/>
                <a:ea typeface="Arimo" pitchFamily="34" charset="-122"/>
                <a:cs typeface="Arimo" pitchFamily="34" charset="-120"/>
              </a:rPr>
              <a:t>Poddaszu</a:t>
            </a:r>
            <a:r>
              <a:rPr lang="pl-PL" sz="1900" dirty="0">
                <a:solidFill>
                  <a:srgbClr val="2A2742"/>
                </a:solidFill>
                <a:latin typeface="Arimo" pitchFamily="34" charset="0"/>
                <a:ea typeface="Arimo" pitchFamily="34" charset="-122"/>
                <a:cs typeface="Arimo" pitchFamily="34" charset="-120"/>
              </a:rPr>
              <a:t>                  </a:t>
            </a:r>
            <a:r>
              <a:rPr lang="en-US" sz="1900" b="1" dirty="0" err="1">
                <a:solidFill>
                  <a:srgbClr val="2A2742"/>
                </a:solidFill>
                <a:latin typeface="Arimo" pitchFamily="34" charset="0"/>
                <a:ea typeface="Arimo" pitchFamily="34" charset="-122"/>
                <a:cs typeface="Arimo" pitchFamily="34" charset="-120"/>
              </a:rPr>
              <a:t>Czas</a:t>
            </a:r>
            <a:r>
              <a:rPr lang="en-US" sz="1900" b="1" dirty="0">
                <a:solidFill>
                  <a:srgbClr val="2A2742"/>
                </a:solidFill>
                <a:latin typeface="Arimo" pitchFamily="34" charset="0"/>
                <a:ea typeface="Arimo" pitchFamily="34" charset="-122"/>
                <a:cs typeface="Arimo" pitchFamily="34" charset="-120"/>
              </a:rPr>
              <a:t> realizacji:</a:t>
            </a:r>
            <a:r>
              <a:rPr lang="en-US" sz="1900" dirty="0">
                <a:solidFill>
                  <a:srgbClr val="2A2742"/>
                </a:solidFill>
                <a:latin typeface="Arimo" pitchFamily="34" charset="0"/>
                <a:ea typeface="Arimo" pitchFamily="34" charset="-122"/>
                <a:cs typeface="Arimo" pitchFamily="34" charset="-120"/>
              </a:rPr>
              <a:t>  27 października 2025</a:t>
            </a:r>
            <a:endParaRPr lang="en-US" sz="1900" dirty="0"/>
          </a:p>
        </p:txBody>
      </p:sp>
      <p:pic>
        <p:nvPicPr>
          <p:cNvPr id="6" name="Image 0" descr="preencoded.png"/>
          <p:cNvPicPr>
            <a:picLocks noChangeAspect="1"/>
          </p:cNvPicPr>
          <p:nvPr/>
        </p:nvPicPr>
        <p:blipFill>
          <a:blip r:embed="rId3"/>
          <a:stretch>
            <a:fillRect/>
          </a:stretch>
        </p:blipFill>
        <p:spPr>
          <a:xfrm>
            <a:off x="864037" y="4338280"/>
            <a:ext cx="12251769" cy="2453402"/>
          </a:xfrm>
          <a:prstGeom prst="rect">
            <a:avLst/>
          </a:prstGeom>
        </p:spPr>
      </p:pic>
      <p:sp>
        <p:nvSpPr>
          <p:cNvPr id="7" name="Text 4"/>
          <p:cNvSpPr/>
          <p:nvPr/>
        </p:nvSpPr>
        <p:spPr>
          <a:xfrm>
            <a:off x="864037" y="706933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4037" y="964406"/>
            <a:ext cx="6172200"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Narzędzia i Różne</a:t>
            </a:r>
            <a:endParaRPr lang="en-US" sz="4850" dirty="0"/>
          </a:p>
        </p:txBody>
      </p:sp>
      <p:sp>
        <p:nvSpPr>
          <p:cNvPr id="3" name="Shape 1"/>
          <p:cNvSpPr/>
          <p:nvPr/>
        </p:nvSpPr>
        <p:spPr>
          <a:xfrm>
            <a:off x="864037" y="2229683"/>
            <a:ext cx="6327696" cy="3378518"/>
          </a:xfrm>
          <a:prstGeom prst="roundRect">
            <a:avLst>
              <a:gd name="adj" fmla="val 3069"/>
            </a:avLst>
          </a:prstGeom>
          <a:solidFill>
            <a:srgbClr val="E9E6FA"/>
          </a:solidFill>
          <a:ln w="15240">
            <a:solidFill>
              <a:srgbClr val="BDB8DF"/>
            </a:solidFill>
            <a:prstDash val="solid"/>
          </a:ln>
        </p:spPr>
      </p:sp>
      <p:sp>
        <p:nvSpPr>
          <p:cNvPr id="4" name="Text 2"/>
          <p:cNvSpPr/>
          <p:nvPr/>
        </p:nvSpPr>
        <p:spPr>
          <a:xfrm>
            <a:off x="1126093" y="2491740"/>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Narzędzia</a:t>
            </a:r>
            <a:endParaRPr lang="en-US" sz="2400" dirty="0"/>
          </a:p>
        </p:txBody>
      </p:sp>
      <p:sp>
        <p:nvSpPr>
          <p:cNvPr id="5" name="Text 3"/>
          <p:cNvSpPr/>
          <p:nvPr/>
        </p:nvSpPr>
        <p:spPr>
          <a:xfrm>
            <a:off x="1126093" y="3025616"/>
            <a:ext cx="5803583"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Multitool (scyzoryk z kombinerkami)</a:t>
            </a:r>
            <a:endParaRPr lang="en-US" sz="1900" dirty="0"/>
          </a:p>
        </p:txBody>
      </p:sp>
      <p:sp>
        <p:nvSpPr>
          <p:cNvPr id="6" name="Text 4"/>
          <p:cNvSpPr/>
          <p:nvPr/>
        </p:nvSpPr>
        <p:spPr>
          <a:xfrm>
            <a:off x="1126093" y="3506986"/>
            <a:ext cx="5803583"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Nóż</a:t>
            </a:r>
            <a:endParaRPr lang="en-US" sz="1900" dirty="0"/>
          </a:p>
        </p:txBody>
      </p:sp>
      <p:sp>
        <p:nvSpPr>
          <p:cNvPr id="7" name="Text 5"/>
          <p:cNvSpPr/>
          <p:nvPr/>
        </p:nvSpPr>
        <p:spPr>
          <a:xfrm>
            <a:off x="1126093" y="3988356"/>
            <a:ext cx="5803583"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Taśma izolacyjna/naprawcza (duct tape)</a:t>
            </a:r>
            <a:endParaRPr lang="en-US" sz="1900" dirty="0"/>
          </a:p>
        </p:txBody>
      </p:sp>
      <p:sp>
        <p:nvSpPr>
          <p:cNvPr id="8" name="Text 6"/>
          <p:cNvSpPr/>
          <p:nvPr/>
        </p:nvSpPr>
        <p:spPr>
          <a:xfrm>
            <a:off x="1126093" y="4469725"/>
            <a:ext cx="5803583"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Repsznury/paracord (linka)</a:t>
            </a:r>
            <a:endParaRPr lang="en-US" sz="1900" dirty="0"/>
          </a:p>
        </p:txBody>
      </p:sp>
      <p:sp>
        <p:nvSpPr>
          <p:cNvPr id="9" name="Text 7"/>
          <p:cNvSpPr/>
          <p:nvPr/>
        </p:nvSpPr>
        <p:spPr>
          <a:xfrm>
            <a:off x="1126093" y="4951095"/>
            <a:ext cx="5803583"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Worki na śmieci</a:t>
            </a:r>
            <a:endParaRPr lang="en-US" sz="1900" dirty="0"/>
          </a:p>
        </p:txBody>
      </p:sp>
      <p:sp>
        <p:nvSpPr>
          <p:cNvPr id="10" name="Shape 8"/>
          <p:cNvSpPr/>
          <p:nvPr/>
        </p:nvSpPr>
        <p:spPr>
          <a:xfrm>
            <a:off x="7438549" y="2229683"/>
            <a:ext cx="6327815" cy="3378518"/>
          </a:xfrm>
          <a:prstGeom prst="roundRect">
            <a:avLst>
              <a:gd name="adj" fmla="val 3069"/>
            </a:avLst>
          </a:prstGeom>
          <a:solidFill>
            <a:srgbClr val="E9E6FA"/>
          </a:solidFill>
          <a:ln w="15240">
            <a:solidFill>
              <a:srgbClr val="BDB8DF"/>
            </a:solidFill>
            <a:prstDash val="solid"/>
          </a:ln>
        </p:spPr>
      </p:sp>
      <p:sp>
        <p:nvSpPr>
          <p:cNvPr id="11" name="Text 9"/>
          <p:cNvSpPr/>
          <p:nvPr/>
        </p:nvSpPr>
        <p:spPr>
          <a:xfrm>
            <a:off x="7700605" y="2491740"/>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Dodatkowo</a:t>
            </a:r>
            <a:endParaRPr lang="en-US" sz="2400" dirty="0"/>
          </a:p>
        </p:txBody>
      </p:sp>
      <p:sp>
        <p:nvSpPr>
          <p:cNvPr id="12" name="Text 10"/>
          <p:cNvSpPr/>
          <p:nvPr/>
        </p:nvSpPr>
        <p:spPr>
          <a:xfrm>
            <a:off x="7700605" y="3025616"/>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Okulary korekcyjne/soczewki (jeśli używasz)</a:t>
            </a:r>
            <a:endParaRPr lang="en-US" sz="1900" dirty="0"/>
          </a:p>
        </p:txBody>
      </p:sp>
      <p:sp>
        <p:nvSpPr>
          <p:cNvPr id="13" name="Text 11"/>
          <p:cNvSpPr/>
          <p:nvPr/>
        </p:nvSpPr>
        <p:spPr>
          <a:xfrm>
            <a:off x="7700605" y="3506986"/>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Zapasowe klucze do domu/samochodu</a:t>
            </a:r>
            <a:endParaRPr lang="en-US" sz="1900" dirty="0"/>
          </a:p>
        </p:txBody>
      </p:sp>
      <p:pic>
        <p:nvPicPr>
          <p:cNvPr id="14" name="Image 0" descr="preencoded.png"/>
          <p:cNvPicPr>
            <a:picLocks noChangeAspect="1"/>
          </p:cNvPicPr>
          <p:nvPr/>
        </p:nvPicPr>
        <p:blipFill>
          <a:blip r:embed="rId3"/>
          <a:stretch>
            <a:fillRect/>
          </a:stretch>
        </p:blipFill>
        <p:spPr>
          <a:xfrm>
            <a:off x="3865126" y="6044089"/>
            <a:ext cx="1576983" cy="987504"/>
          </a:xfrm>
          <a:prstGeom prst="rect">
            <a:avLst/>
          </a:prstGeom>
        </p:spPr>
      </p:pic>
      <p:pic>
        <p:nvPicPr>
          <p:cNvPr id="15" name="Image 1" descr="preencoded.png"/>
          <p:cNvPicPr>
            <a:picLocks noChangeAspect="1"/>
          </p:cNvPicPr>
          <p:nvPr/>
        </p:nvPicPr>
        <p:blipFill>
          <a:blip r:embed="rId4"/>
          <a:stretch>
            <a:fillRect/>
          </a:stretch>
        </p:blipFill>
        <p:spPr>
          <a:xfrm>
            <a:off x="5639514" y="6044089"/>
            <a:ext cx="1576983" cy="987504"/>
          </a:xfrm>
          <a:prstGeom prst="rect">
            <a:avLst/>
          </a:prstGeom>
        </p:spPr>
      </p:pic>
      <p:pic>
        <p:nvPicPr>
          <p:cNvPr id="16" name="Image 2" descr="preencoded.png"/>
          <p:cNvPicPr>
            <a:picLocks noChangeAspect="1"/>
          </p:cNvPicPr>
          <p:nvPr/>
        </p:nvPicPr>
        <p:blipFill>
          <a:blip r:embed="rId5"/>
          <a:stretch>
            <a:fillRect/>
          </a:stretch>
        </p:blipFill>
        <p:spPr>
          <a:xfrm>
            <a:off x="7413903" y="6044089"/>
            <a:ext cx="1576983" cy="987504"/>
          </a:xfrm>
          <a:prstGeom prst="rect">
            <a:avLst/>
          </a:prstGeom>
        </p:spPr>
      </p:pic>
      <p:pic>
        <p:nvPicPr>
          <p:cNvPr id="17" name="Image 3" descr="preencoded.png"/>
          <p:cNvPicPr>
            <a:picLocks noChangeAspect="1"/>
          </p:cNvPicPr>
          <p:nvPr/>
        </p:nvPicPr>
        <p:blipFill>
          <a:blip r:embed="rId6"/>
          <a:stretch>
            <a:fillRect/>
          </a:stretch>
        </p:blipFill>
        <p:spPr>
          <a:xfrm>
            <a:off x="9188291" y="6044089"/>
            <a:ext cx="1576983" cy="9875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7600" y="990362"/>
            <a:ext cx="5697379" cy="712113"/>
          </a:xfrm>
          <a:prstGeom prst="rect">
            <a:avLst/>
          </a:prstGeom>
          <a:noFill/>
          <a:ln/>
        </p:spPr>
        <p:txBody>
          <a:bodyPr wrap="none" lIns="0" tIns="0" rIns="0" bIns="0" rtlCol="0" anchor="t"/>
          <a:lstStyle/>
          <a:p>
            <a:pPr marL="0" indent="0" algn="l">
              <a:lnSpc>
                <a:spcPts val="5600"/>
              </a:lnSpc>
              <a:buNone/>
            </a:pPr>
            <a:r>
              <a:rPr lang="en-US" sz="4450" b="1" dirty="0">
                <a:solidFill>
                  <a:srgbClr val="231971"/>
                </a:solidFill>
                <a:latin typeface="Outfit Extra Bold" pitchFamily="34" charset="0"/>
                <a:ea typeface="Outfit Extra Bold" pitchFamily="34" charset="-122"/>
                <a:cs typeface="Outfit Extra Bold" pitchFamily="34" charset="-120"/>
              </a:rPr>
              <a:t>Ważne Zasady</a:t>
            </a:r>
            <a:endParaRPr lang="en-US" sz="4450" dirty="0"/>
          </a:p>
        </p:txBody>
      </p:sp>
      <p:sp>
        <p:nvSpPr>
          <p:cNvPr id="3" name="Shape 1"/>
          <p:cNvSpPr/>
          <p:nvPr/>
        </p:nvSpPr>
        <p:spPr>
          <a:xfrm>
            <a:off x="797600" y="2158246"/>
            <a:ext cx="512683" cy="512683"/>
          </a:xfrm>
          <a:prstGeom prst="roundRect">
            <a:avLst>
              <a:gd name="adj" fmla="val 18670"/>
            </a:avLst>
          </a:prstGeom>
          <a:solidFill>
            <a:srgbClr val="E9E6FA"/>
          </a:solidFill>
          <a:ln w="7620">
            <a:solidFill>
              <a:srgbClr val="BDB8DF"/>
            </a:solidFill>
            <a:prstDash val="solid"/>
          </a:ln>
        </p:spPr>
      </p:sp>
      <p:sp>
        <p:nvSpPr>
          <p:cNvPr id="4" name="Text 2"/>
          <p:cNvSpPr/>
          <p:nvPr/>
        </p:nvSpPr>
        <p:spPr>
          <a:xfrm>
            <a:off x="883027" y="2200989"/>
            <a:ext cx="341828" cy="42719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1</a:t>
            </a:r>
            <a:endParaRPr lang="en-US" sz="2650" dirty="0"/>
          </a:p>
        </p:txBody>
      </p:sp>
      <p:sp>
        <p:nvSpPr>
          <p:cNvPr id="5" name="Text 3"/>
          <p:cNvSpPr/>
          <p:nvPr/>
        </p:nvSpPr>
        <p:spPr>
          <a:xfrm>
            <a:off x="1538168" y="2200870"/>
            <a:ext cx="3418403" cy="427196"/>
          </a:xfrm>
          <a:prstGeom prst="rect">
            <a:avLst/>
          </a:prstGeom>
          <a:noFill/>
          <a:ln/>
        </p:spPr>
        <p:txBody>
          <a:bodyPr wrap="none" lIns="0" tIns="0" rIns="0" bIns="0" rtlCol="0" anchor="t"/>
          <a:lstStyle/>
          <a:p>
            <a:pPr marL="0" indent="0" algn="l">
              <a:lnSpc>
                <a:spcPts val="3350"/>
              </a:lnSpc>
              <a:buNone/>
            </a:pPr>
            <a:r>
              <a:rPr lang="en-US" sz="2650" b="1" dirty="0">
                <a:solidFill>
                  <a:srgbClr val="2A2742"/>
                </a:solidFill>
                <a:latin typeface="Outfit Extra Bold" pitchFamily="34" charset="0"/>
                <a:ea typeface="Outfit Extra Bold" pitchFamily="34" charset="-122"/>
                <a:cs typeface="Outfit Extra Bold" pitchFamily="34" charset="-120"/>
              </a:rPr>
              <a:t>Dostosowanie</a:t>
            </a:r>
            <a:endParaRPr lang="en-US" sz="2650" dirty="0"/>
          </a:p>
        </p:txBody>
      </p:sp>
      <p:sp>
        <p:nvSpPr>
          <p:cNvPr id="6" name="Text 4"/>
          <p:cNvSpPr/>
          <p:nvPr/>
        </p:nvSpPr>
        <p:spPr>
          <a:xfrm>
            <a:off x="1538168" y="2764750"/>
            <a:ext cx="5634633" cy="1093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Dostosuj zawartość do swoich indywidualnych potrzeb (np. leki na receptę, jedzenie dla dzieci/niemowląt, karma dla zwierząt, dodatkowe obuwie).</a:t>
            </a:r>
            <a:endParaRPr lang="en-US" sz="1750" dirty="0"/>
          </a:p>
        </p:txBody>
      </p:sp>
      <p:sp>
        <p:nvSpPr>
          <p:cNvPr id="7" name="Shape 5"/>
          <p:cNvSpPr/>
          <p:nvPr/>
        </p:nvSpPr>
        <p:spPr>
          <a:xfrm>
            <a:off x="7457599" y="2158246"/>
            <a:ext cx="512683" cy="512683"/>
          </a:xfrm>
          <a:prstGeom prst="roundRect">
            <a:avLst>
              <a:gd name="adj" fmla="val 18670"/>
            </a:avLst>
          </a:prstGeom>
          <a:solidFill>
            <a:srgbClr val="E9E6FA"/>
          </a:solidFill>
          <a:ln w="7620">
            <a:solidFill>
              <a:srgbClr val="BDB8DF"/>
            </a:solidFill>
            <a:prstDash val="solid"/>
          </a:ln>
        </p:spPr>
      </p:sp>
      <p:sp>
        <p:nvSpPr>
          <p:cNvPr id="8" name="Text 6"/>
          <p:cNvSpPr/>
          <p:nvPr/>
        </p:nvSpPr>
        <p:spPr>
          <a:xfrm>
            <a:off x="7543026" y="2200989"/>
            <a:ext cx="341828" cy="42719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2</a:t>
            </a:r>
            <a:endParaRPr lang="en-US" sz="2650" dirty="0"/>
          </a:p>
        </p:txBody>
      </p:sp>
      <p:sp>
        <p:nvSpPr>
          <p:cNvPr id="9" name="Text 7"/>
          <p:cNvSpPr/>
          <p:nvPr/>
        </p:nvSpPr>
        <p:spPr>
          <a:xfrm>
            <a:off x="8198167" y="2200870"/>
            <a:ext cx="3418403" cy="427196"/>
          </a:xfrm>
          <a:prstGeom prst="rect">
            <a:avLst/>
          </a:prstGeom>
          <a:noFill/>
          <a:ln/>
        </p:spPr>
        <p:txBody>
          <a:bodyPr wrap="none" lIns="0" tIns="0" rIns="0" bIns="0" rtlCol="0" anchor="t"/>
          <a:lstStyle/>
          <a:p>
            <a:pPr marL="0" indent="0" algn="l">
              <a:lnSpc>
                <a:spcPts val="3350"/>
              </a:lnSpc>
              <a:buNone/>
            </a:pPr>
            <a:r>
              <a:rPr lang="en-US" sz="2650" b="1" dirty="0">
                <a:solidFill>
                  <a:srgbClr val="2A2742"/>
                </a:solidFill>
                <a:latin typeface="Outfit Extra Bold" pitchFamily="34" charset="0"/>
                <a:ea typeface="Outfit Extra Bold" pitchFamily="34" charset="-122"/>
                <a:cs typeface="Outfit Extra Bold" pitchFamily="34" charset="-120"/>
              </a:rPr>
              <a:t>Waga</a:t>
            </a:r>
            <a:endParaRPr lang="en-US" sz="2650" dirty="0"/>
          </a:p>
        </p:txBody>
      </p:sp>
      <p:sp>
        <p:nvSpPr>
          <p:cNvPr id="10" name="Text 8"/>
          <p:cNvSpPr/>
          <p:nvPr/>
        </p:nvSpPr>
        <p:spPr>
          <a:xfrm>
            <a:off x="8198167" y="2764750"/>
            <a:ext cx="5634633" cy="729139"/>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Plecak nie powinien być zbyt ciężki! Pamiętaj, że musisz być w stanie go nieść przez dłuższy czas.</a:t>
            </a:r>
            <a:endParaRPr lang="en-US" sz="1750" dirty="0"/>
          </a:p>
        </p:txBody>
      </p:sp>
      <p:sp>
        <p:nvSpPr>
          <p:cNvPr id="11" name="Shape 9"/>
          <p:cNvSpPr/>
          <p:nvPr/>
        </p:nvSpPr>
        <p:spPr>
          <a:xfrm>
            <a:off x="797600" y="4314230"/>
            <a:ext cx="512683" cy="512683"/>
          </a:xfrm>
          <a:prstGeom prst="roundRect">
            <a:avLst>
              <a:gd name="adj" fmla="val 18670"/>
            </a:avLst>
          </a:prstGeom>
          <a:solidFill>
            <a:srgbClr val="E9E6FA"/>
          </a:solidFill>
          <a:ln w="7620">
            <a:solidFill>
              <a:srgbClr val="BDB8DF"/>
            </a:solidFill>
            <a:prstDash val="solid"/>
          </a:ln>
        </p:spPr>
      </p:sp>
      <p:sp>
        <p:nvSpPr>
          <p:cNvPr id="12" name="Text 10"/>
          <p:cNvSpPr/>
          <p:nvPr/>
        </p:nvSpPr>
        <p:spPr>
          <a:xfrm>
            <a:off x="883027" y="4356973"/>
            <a:ext cx="341828" cy="42719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3</a:t>
            </a:r>
            <a:endParaRPr lang="en-US" sz="2650" dirty="0"/>
          </a:p>
        </p:txBody>
      </p:sp>
      <p:sp>
        <p:nvSpPr>
          <p:cNvPr id="13" name="Text 11"/>
          <p:cNvSpPr/>
          <p:nvPr/>
        </p:nvSpPr>
        <p:spPr>
          <a:xfrm>
            <a:off x="1538168" y="4356854"/>
            <a:ext cx="3418403" cy="427196"/>
          </a:xfrm>
          <a:prstGeom prst="rect">
            <a:avLst/>
          </a:prstGeom>
          <a:noFill/>
          <a:ln/>
        </p:spPr>
        <p:txBody>
          <a:bodyPr wrap="none" lIns="0" tIns="0" rIns="0" bIns="0" rtlCol="0" anchor="t"/>
          <a:lstStyle/>
          <a:p>
            <a:pPr marL="0" indent="0" algn="l">
              <a:lnSpc>
                <a:spcPts val="3350"/>
              </a:lnSpc>
              <a:buNone/>
            </a:pPr>
            <a:r>
              <a:rPr lang="en-US" sz="2650" b="1" dirty="0">
                <a:solidFill>
                  <a:srgbClr val="2A2742"/>
                </a:solidFill>
                <a:latin typeface="Outfit Extra Bold" pitchFamily="34" charset="0"/>
                <a:ea typeface="Outfit Extra Bold" pitchFamily="34" charset="-122"/>
                <a:cs typeface="Outfit Extra Bold" pitchFamily="34" charset="-120"/>
              </a:rPr>
              <a:t>Lokalizacja</a:t>
            </a:r>
            <a:endParaRPr lang="en-US" sz="2650" dirty="0"/>
          </a:p>
        </p:txBody>
      </p:sp>
      <p:sp>
        <p:nvSpPr>
          <p:cNvPr id="14" name="Text 12"/>
          <p:cNvSpPr/>
          <p:nvPr/>
        </p:nvSpPr>
        <p:spPr>
          <a:xfrm>
            <a:off x="1538168" y="4920734"/>
            <a:ext cx="5634633" cy="729139"/>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Trzymaj plecak w łatwo dostępnym miejscu, np. przy drzwiach, zawsze gotowy do zabrania.</a:t>
            </a:r>
            <a:endParaRPr lang="en-US" sz="1750" dirty="0"/>
          </a:p>
        </p:txBody>
      </p:sp>
      <p:sp>
        <p:nvSpPr>
          <p:cNvPr id="15" name="Shape 13"/>
          <p:cNvSpPr/>
          <p:nvPr/>
        </p:nvSpPr>
        <p:spPr>
          <a:xfrm>
            <a:off x="7457599" y="4314230"/>
            <a:ext cx="512683" cy="512683"/>
          </a:xfrm>
          <a:prstGeom prst="roundRect">
            <a:avLst>
              <a:gd name="adj" fmla="val 18670"/>
            </a:avLst>
          </a:prstGeom>
          <a:solidFill>
            <a:srgbClr val="E9E6FA"/>
          </a:solidFill>
          <a:ln w="7620">
            <a:solidFill>
              <a:srgbClr val="BDB8DF"/>
            </a:solidFill>
            <a:prstDash val="solid"/>
          </a:ln>
        </p:spPr>
      </p:sp>
      <p:sp>
        <p:nvSpPr>
          <p:cNvPr id="16" name="Text 14"/>
          <p:cNvSpPr/>
          <p:nvPr/>
        </p:nvSpPr>
        <p:spPr>
          <a:xfrm>
            <a:off x="7543026" y="4356973"/>
            <a:ext cx="341828" cy="427196"/>
          </a:xfrm>
          <a:prstGeom prst="rect">
            <a:avLst/>
          </a:prstGeom>
          <a:noFill/>
          <a:ln/>
        </p:spPr>
        <p:txBody>
          <a:bodyPr wrap="none" lIns="0" tIns="0" rIns="0" bIns="0" rtlCol="0" anchor="t"/>
          <a:lstStyle/>
          <a:p>
            <a:pPr marL="0" indent="0" algn="ctr">
              <a:lnSpc>
                <a:spcPts val="2650"/>
              </a:lnSpc>
              <a:buNone/>
            </a:pPr>
            <a:r>
              <a:rPr lang="en-US" sz="2650" b="1" dirty="0">
                <a:solidFill>
                  <a:srgbClr val="2A2742"/>
                </a:solidFill>
                <a:latin typeface="Outfit Extra Bold" pitchFamily="34" charset="0"/>
                <a:ea typeface="Outfit Extra Bold" pitchFamily="34" charset="-122"/>
                <a:cs typeface="Outfit Extra Bold" pitchFamily="34" charset="-120"/>
              </a:rPr>
              <a:t>4</a:t>
            </a:r>
            <a:endParaRPr lang="en-US" sz="2650" dirty="0"/>
          </a:p>
        </p:txBody>
      </p:sp>
      <p:sp>
        <p:nvSpPr>
          <p:cNvPr id="17" name="Text 15"/>
          <p:cNvSpPr/>
          <p:nvPr/>
        </p:nvSpPr>
        <p:spPr>
          <a:xfrm>
            <a:off x="8198167" y="4356854"/>
            <a:ext cx="3418403" cy="427196"/>
          </a:xfrm>
          <a:prstGeom prst="rect">
            <a:avLst/>
          </a:prstGeom>
          <a:noFill/>
          <a:ln/>
        </p:spPr>
        <p:txBody>
          <a:bodyPr wrap="none" lIns="0" tIns="0" rIns="0" bIns="0" rtlCol="0" anchor="t"/>
          <a:lstStyle/>
          <a:p>
            <a:pPr marL="0" indent="0" algn="l">
              <a:lnSpc>
                <a:spcPts val="3350"/>
              </a:lnSpc>
              <a:buNone/>
            </a:pPr>
            <a:r>
              <a:rPr lang="en-US" sz="2650" b="1" dirty="0">
                <a:solidFill>
                  <a:srgbClr val="2A2742"/>
                </a:solidFill>
                <a:latin typeface="Outfit Extra Bold" pitchFamily="34" charset="0"/>
                <a:ea typeface="Outfit Extra Bold" pitchFamily="34" charset="-122"/>
                <a:cs typeface="Outfit Extra Bold" pitchFamily="34" charset="-120"/>
              </a:rPr>
              <a:t>Aktualizacja</a:t>
            </a:r>
            <a:endParaRPr lang="en-US" sz="2650" dirty="0"/>
          </a:p>
        </p:txBody>
      </p:sp>
      <p:sp>
        <p:nvSpPr>
          <p:cNvPr id="18" name="Text 16"/>
          <p:cNvSpPr/>
          <p:nvPr/>
        </p:nvSpPr>
        <p:spPr>
          <a:xfrm>
            <a:off x="8198167" y="4920734"/>
            <a:ext cx="5634633" cy="729139"/>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Regularnie (co 6 miesięcy) sprawdzaj terminy ważności leków i żywności oraz sprawność baterii.</a:t>
            </a:r>
            <a:endParaRPr lang="en-US" sz="1750" dirty="0"/>
          </a:p>
        </p:txBody>
      </p:sp>
      <p:sp>
        <p:nvSpPr>
          <p:cNvPr id="19" name="Shape 17"/>
          <p:cNvSpPr/>
          <p:nvPr/>
        </p:nvSpPr>
        <p:spPr>
          <a:xfrm>
            <a:off x="797600" y="5906214"/>
            <a:ext cx="13035201" cy="1332905"/>
          </a:xfrm>
          <a:prstGeom prst="roundRect">
            <a:avLst>
              <a:gd name="adj" fmla="val 7181"/>
            </a:avLst>
          </a:prstGeom>
          <a:solidFill>
            <a:srgbClr val="C3BCF6"/>
          </a:solidFill>
          <a:ln/>
        </p:spPr>
      </p:sp>
      <p:pic>
        <p:nvPicPr>
          <p:cNvPr id="20" name="Image 0" descr="preencoded.png"/>
          <p:cNvPicPr>
            <a:picLocks noChangeAspect="1"/>
          </p:cNvPicPr>
          <p:nvPr/>
        </p:nvPicPr>
        <p:blipFill>
          <a:blip r:embed="rId3"/>
          <a:stretch>
            <a:fillRect/>
          </a:stretch>
        </p:blipFill>
        <p:spPr>
          <a:xfrm>
            <a:off x="1025485" y="6250662"/>
            <a:ext cx="284798" cy="227886"/>
          </a:xfrm>
          <a:prstGeom prst="rect">
            <a:avLst/>
          </a:prstGeom>
        </p:spPr>
      </p:pic>
      <p:sp>
        <p:nvSpPr>
          <p:cNvPr id="21" name="Text 18"/>
          <p:cNvSpPr/>
          <p:nvPr/>
        </p:nvSpPr>
        <p:spPr>
          <a:xfrm>
            <a:off x="1538168" y="6191012"/>
            <a:ext cx="12066746" cy="729139"/>
          </a:xfrm>
          <a:prstGeom prst="rect">
            <a:avLst/>
          </a:prstGeom>
          <a:noFill/>
          <a:ln/>
        </p:spPr>
        <p:txBody>
          <a:bodyPr wrap="square" lIns="0" tIns="0" rIns="0" bIns="0" rtlCol="0" anchor="t"/>
          <a:lstStyle/>
          <a:p>
            <a:pPr marL="0" indent="0" algn="l">
              <a:lnSpc>
                <a:spcPts val="2850"/>
              </a:lnSpc>
              <a:buNone/>
            </a:pPr>
            <a:r>
              <a:rPr lang="en-US" sz="1750" b="1" dirty="0">
                <a:solidFill>
                  <a:srgbClr val="5E4CE6"/>
                </a:solidFill>
                <a:latin typeface="Arimo" pitchFamily="34" charset="0"/>
                <a:ea typeface="Arimo" pitchFamily="34" charset="-122"/>
                <a:cs typeface="Arimo" pitchFamily="34" charset="-120"/>
              </a:rPr>
              <a:t>Pamiętaj:</a:t>
            </a:r>
            <a:r>
              <a:rPr lang="en-US" sz="1750" dirty="0">
                <a:solidFill>
                  <a:srgbClr val="000000"/>
                </a:solidFill>
                <a:latin typeface="Arimo" pitchFamily="34" charset="0"/>
                <a:ea typeface="Arimo" pitchFamily="34" charset="-122"/>
                <a:cs typeface="Arimo" pitchFamily="34" charset="-120"/>
              </a:rPr>
              <a:t> Dobrze przygotowany plecak ewakuacyjny może uratować życie w sytuacji kryzysowej. Nie czekaj na ostatnią chwilę - przygotuj go już dziś!</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783788"/>
            <a:ext cx="6172200"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"Bądź gotowy" </a:t>
            </a:r>
            <a:endParaRPr lang="en-US" sz="4850" dirty="0"/>
          </a:p>
        </p:txBody>
      </p:sp>
      <p:sp>
        <p:nvSpPr>
          <p:cNvPr id="3" name="Text 1"/>
          <p:cNvSpPr/>
          <p:nvPr/>
        </p:nvSpPr>
        <p:spPr>
          <a:xfrm>
            <a:off x="864037" y="1654016"/>
            <a:ext cx="12902327" cy="1543050"/>
          </a:xfrm>
          <a:prstGeom prst="rect">
            <a:avLst/>
          </a:prstGeom>
          <a:noFill/>
          <a:ln/>
        </p:spPr>
        <p:txBody>
          <a:bodyPr wrap="squar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Kompletny Przewodnik Przygotowania-Plecak Ewakuacyjny </a:t>
            </a:r>
            <a:endParaRPr lang="en-US" sz="4850" dirty="0"/>
          </a:p>
        </p:txBody>
      </p:sp>
      <p:sp>
        <p:nvSpPr>
          <p:cNvPr id="4" name="Text 2"/>
          <p:cNvSpPr/>
          <p:nvPr/>
        </p:nvSpPr>
        <p:spPr>
          <a:xfrm>
            <a:off x="864037" y="3567351"/>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Przygotowanie plecaka ewakuacyjnego (często nazywanego też "plecakiem ucieczkowym" lub BOB - Bug-Out Bag) to kluczowy element gotowości na wypadek kryzysu, takiego jak powódź, pożar czy inna nagła ewakuacja. Powinien on zawierać rzeczy, które pozwolą Ci przetrwać bezpiecznie przez co najmniej 72 godziny.</a:t>
            </a:r>
            <a:endParaRPr lang="en-US" sz="1900" dirty="0"/>
          </a:p>
        </p:txBody>
      </p:sp>
      <p:pic>
        <p:nvPicPr>
          <p:cNvPr id="5" name="Image 0" descr="preencoded.png"/>
          <p:cNvPicPr>
            <a:picLocks noChangeAspect="1"/>
          </p:cNvPicPr>
          <p:nvPr/>
        </p:nvPicPr>
        <p:blipFill>
          <a:blip r:embed="rId3"/>
          <a:stretch>
            <a:fillRect/>
          </a:stretch>
        </p:blipFill>
        <p:spPr>
          <a:xfrm>
            <a:off x="864037" y="5030153"/>
            <a:ext cx="12100560" cy="24155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343978"/>
            <a:ext cx="6841331"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Podstawa i Organizacja</a:t>
            </a:r>
            <a:endParaRPr lang="en-US" sz="4850" dirty="0"/>
          </a:p>
        </p:txBody>
      </p:sp>
      <p:sp>
        <p:nvSpPr>
          <p:cNvPr id="3" name="Shape 1"/>
          <p:cNvSpPr/>
          <p:nvPr/>
        </p:nvSpPr>
        <p:spPr>
          <a:xfrm>
            <a:off x="864037" y="2609255"/>
            <a:ext cx="4136231" cy="4276368"/>
          </a:xfrm>
          <a:prstGeom prst="roundRect">
            <a:avLst>
              <a:gd name="adj" fmla="val 2507"/>
            </a:avLst>
          </a:prstGeom>
          <a:solidFill>
            <a:srgbClr val="FAFAFA">
              <a:alpha val="95000"/>
            </a:srgbClr>
          </a:solidFill>
          <a:ln w="30480">
            <a:solidFill>
              <a:srgbClr val="BDB8DF"/>
            </a:solidFill>
            <a:prstDash val="solid"/>
          </a:ln>
        </p:spPr>
      </p:sp>
      <p:sp>
        <p:nvSpPr>
          <p:cNvPr id="4" name="Shape 2"/>
          <p:cNvSpPr/>
          <p:nvPr/>
        </p:nvSpPr>
        <p:spPr>
          <a:xfrm>
            <a:off x="894517" y="2639735"/>
            <a:ext cx="4075271" cy="740569"/>
          </a:xfrm>
          <a:prstGeom prst="roundRect">
            <a:avLst>
              <a:gd name="adj" fmla="val 9063"/>
            </a:avLst>
          </a:prstGeom>
          <a:solidFill>
            <a:srgbClr val="E9E6FA"/>
          </a:solidFill>
          <a:ln/>
        </p:spPr>
      </p:sp>
      <p:sp>
        <p:nvSpPr>
          <p:cNvPr id="5" name="Text 3"/>
          <p:cNvSpPr/>
          <p:nvPr/>
        </p:nvSpPr>
        <p:spPr>
          <a:xfrm>
            <a:off x="2747010" y="2770942"/>
            <a:ext cx="370284" cy="462915"/>
          </a:xfrm>
          <a:prstGeom prst="rect">
            <a:avLst/>
          </a:prstGeom>
          <a:noFill/>
          <a:ln/>
        </p:spPr>
        <p:txBody>
          <a:bodyPr wrap="none" lIns="0" tIns="0" rIns="0" bIns="0" rtlCol="0" anchor="t"/>
          <a:lstStyle/>
          <a:p>
            <a:pPr marL="0" indent="0" algn="l">
              <a:lnSpc>
                <a:spcPts val="2900"/>
              </a:lnSpc>
              <a:buNone/>
            </a:pPr>
            <a:r>
              <a:rPr lang="en-US" sz="2900" b="1" dirty="0">
                <a:solidFill>
                  <a:srgbClr val="2A2742"/>
                </a:solidFill>
                <a:latin typeface="Outfit Extra Bold" pitchFamily="34" charset="0"/>
                <a:ea typeface="Outfit Extra Bold" pitchFamily="34" charset="-122"/>
                <a:cs typeface="Outfit Extra Bold" pitchFamily="34" charset="-120"/>
              </a:rPr>
              <a:t>1</a:t>
            </a:r>
            <a:endParaRPr lang="en-US" sz="2900" dirty="0"/>
          </a:p>
        </p:txBody>
      </p:sp>
      <p:sp>
        <p:nvSpPr>
          <p:cNvPr id="6" name="Text 4"/>
          <p:cNvSpPr/>
          <p:nvPr/>
        </p:nvSpPr>
        <p:spPr>
          <a:xfrm>
            <a:off x="1141333" y="3627120"/>
            <a:ext cx="3581638" cy="462796"/>
          </a:xfrm>
          <a:prstGeom prst="rect">
            <a:avLst/>
          </a:prstGeom>
          <a:noFill/>
          <a:ln/>
        </p:spPr>
        <p:txBody>
          <a:bodyPr wrap="none" lIns="0" tIns="0" rIns="0" bIns="0" rtlCol="0" anchor="t"/>
          <a:lstStyle/>
          <a:p>
            <a:pPr marL="0" indent="0" algn="l">
              <a:lnSpc>
                <a:spcPts val="3600"/>
              </a:lnSpc>
              <a:buNone/>
            </a:pPr>
            <a:r>
              <a:rPr lang="en-US" sz="2900" b="1" dirty="0">
                <a:solidFill>
                  <a:srgbClr val="2A2742"/>
                </a:solidFill>
                <a:latin typeface="Outfit Extra Bold" pitchFamily="34" charset="0"/>
                <a:ea typeface="Outfit Extra Bold" pitchFamily="34" charset="-122"/>
                <a:cs typeface="Outfit Extra Bold" pitchFamily="34" charset="-120"/>
              </a:rPr>
              <a:t>Plecak</a:t>
            </a:r>
            <a:endParaRPr lang="en-US" sz="2900" dirty="0"/>
          </a:p>
        </p:txBody>
      </p:sp>
      <p:sp>
        <p:nvSpPr>
          <p:cNvPr id="7" name="Text 5"/>
          <p:cNvSpPr/>
          <p:nvPr/>
        </p:nvSpPr>
        <p:spPr>
          <a:xfrm>
            <a:off x="1141333" y="4238030"/>
            <a:ext cx="3581638" cy="2370296"/>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Wytrzymały, wodoodporny, wygodny, z regulowanymi pasami (biodrowy i piersiowy) i pojemnością ok. 30-50 litrów (dla dorosłej osoby). Waga nie powinna przekraczać 10-15 kg.</a:t>
            </a:r>
            <a:endParaRPr lang="en-US" sz="1900" dirty="0"/>
          </a:p>
        </p:txBody>
      </p:sp>
      <p:sp>
        <p:nvSpPr>
          <p:cNvPr id="8" name="Shape 6"/>
          <p:cNvSpPr/>
          <p:nvPr/>
        </p:nvSpPr>
        <p:spPr>
          <a:xfrm>
            <a:off x="5247084" y="2609255"/>
            <a:ext cx="4136231" cy="4276368"/>
          </a:xfrm>
          <a:prstGeom prst="roundRect">
            <a:avLst>
              <a:gd name="adj" fmla="val 2507"/>
            </a:avLst>
          </a:prstGeom>
          <a:solidFill>
            <a:srgbClr val="FAFAFA">
              <a:alpha val="95000"/>
            </a:srgbClr>
          </a:solidFill>
          <a:ln w="30480">
            <a:solidFill>
              <a:srgbClr val="BDB8DF"/>
            </a:solidFill>
            <a:prstDash val="solid"/>
          </a:ln>
        </p:spPr>
      </p:sp>
      <p:sp>
        <p:nvSpPr>
          <p:cNvPr id="9" name="Shape 7"/>
          <p:cNvSpPr/>
          <p:nvPr/>
        </p:nvSpPr>
        <p:spPr>
          <a:xfrm>
            <a:off x="5277564" y="2639735"/>
            <a:ext cx="4075271" cy="740569"/>
          </a:xfrm>
          <a:prstGeom prst="roundRect">
            <a:avLst>
              <a:gd name="adj" fmla="val 9063"/>
            </a:avLst>
          </a:prstGeom>
          <a:solidFill>
            <a:srgbClr val="E9E6FA"/>
          </a:solidFill>
          <a:ln/>
        </p:spPr>
      </p:sp>
      <p:sp>
        <p:nvSpPr>
          <p:cNvPr id="10" name="Text 8"/>
          <p:cNvSpPr/>
          <p:nvPr/>
        </p:nvSpPr>
        <p:spPr>
          <a:xfrm>
            <a:off x="7130058" y="2770942"/>
            <a:ext cx="370284" cy="462915"/>
          </a:xfrm>
          <a:prstGeom prst="rect">
            <a:avLst/>
          </a:prstGeom>
          <a:noFill/>
          <a:ln/>
        </p:spPr>
        <p:txBody>
          <a:bodyPr wrap="none" lIns="0" tIns="0" rIns="0" bIns="0" rtlCol="0" anchor="t"/>
          <a:lstStyle/>
          <a:p>
            <a:pPr marL="0" indent="0" algn="l">
              <a:lnSpc>
                <a:spcPts val="2900"/>
              </a:lnSpc>
              <a:buNone/>
            </a:pPr>
            <a:r>
              <a:rPr lang="en-US" sz="2900" b="1" dirty="0">
                <a:solidFill>
                  <a:srgbClr val="2A2742"/>
                </a:solidFill>
                <a:latin typeface="Outfit Extra Bold" pitchFamily="34" charset="0"/>
                <a:ea typeface="Outfit Extra Bold" pitchFamily="34" charset="-122"/>
                <a:cs typeface="Outfit Extra Bold" pitchFamily="34" charset="-120"/>
              </a:rPr>
              <a:t>2</a:t>
            </a:r>
            <a:endParaRPr lang="en-US" sz="2900" dirty="0"/>
          </a:p>
        </p:txBody>
      </p:sp>
      <p:sp>
        <p:nvSpPr>
          <p:cNvPr id="11" name="Text 9"/>
          <p:cNvSpPr/>
          <p:nvPr/>
        </p:nvSpPr>
        <p:spPr>
          <a:xfrm>
            <a:off x="5524381" y="3627120"/>
            <a:ext cx="3581638" cy="925592"/>
          </a:xfrm>
          <a:prstGeom prst="rect">
            <a:avLst/>
          </a:prstGeom>
          <a:noFill/>
          <a:ln/>
        </p:spPr>
        <p:txBody>
          <a:bodyPr wrap="square" lIns="0" tIns="0" rIns="0" bIns="0" rtlCol="0" anchor="t"/>
          <a:lstStyle/>
          <a:p>
            <a:pPr marL="0" indent="0" algn="l">
              <a:lnSpc>
                <a:spcPts val="3600"/>
              </a:lnSpc>
              <a:buNone/>
            </a:pPr>
            <a:r>
              <a:rPr lang="en-US" sz="2900" b="1" dirty="0">
                <a:solidFill>
                  <a:srgbClr val="2A2742"/>
                </a:solidFill>
                <a:latin typeface="Outfit Extra Bold" pitchFamily="34" charset="0"/>
                <a:ea typeface="Outfit Extra Bold" pitchFamily="34" charset="-122"/>
                <a:cs typeface="Outfit Extra Bold" pitchFamily="34" charset="-120"/>
              </a:rPr>
              <a:t>Wodoodporne worki/pokrowce</a:t>
            </a:r>
            <a:endParaRPr lang="en-US" sz="2900" dirty="0"/>
          </a:p>
        </p:txBody>
      </p:sp>
      <p:sp>
        <p:nvSpPr>
          <p:cNvPr id="12" name="Text 10"/>
          <p:cNvSpPr/>
          <p:nvPr/>
        </p:nvSpPr>
        <p:spPr>
          <a:xfrm>
            <a:off x="5524381" y="4700826"/>
            <a:ext cx="3581638"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Do zabezpieczenia dokumentów, elektroniki, leków i zapałek/zapalniczki.</a:t>
            </a:r>
            <a:endParaRPr lang="en-US" sz="1900" dirty="0"/>
          </a:p>
        </p:txBody>
      </p:sp>
      <p:sp>
        <p:nvSpPr>
          <p:cNvPr id="13" name="Shape 11"/>
          <p:cNvSpPr/>
          <p:nvPr/>
        </p:nvSpPr>
        <p:spPr>
          <a:xfrm>
            <a:off x="9630132" y="2609255"/>
            <a:ext cx="4136231" cy="4276368"/>
          </a:xfrm>
          <a:prstGeom prst="roundRect">
            <a:avLst>
              <a:gd name="adj" fmla="val 2507"/>
            </a:avLst>
          </a:prstGeom>
          <a:solidFill>
            <a:srgbClr val="FAFAFA">
              <a:alpha val="95000"/>
            </a:srgbClr>
          </a:solidFill>
          <a:ln w="30480">
            <a:solidFill>
              <a:srgbClr val="BDB8DF"/>
            </a:solidFill>
            <a:prstDash val="solid"/>
          </a:ln>
        </p:spPr>
      </p:sp>
      <p:sp>
        <p:nvSpPr>
          <p:cNvPr id="14" name="Shape 12"/>
          <p:cNvSpPr/>
          <p:nvPr/>
        </p:nvSpPr>
        <p:spPr>
          <a:xfrm>
            <a:off x="9660612" y="2639735"/>
            <a:ext cx="4075271" cy="740569"/>
          </a:xfrm>
          <a:prstGeom prst="roundRect">
            <a:avLst>
              <a:gd name="adj" fmla="val 9063"/>
            </a:avLst>
          </a:prstGeom>
          <a:solidFill>
            <a:srgbClr val="E9E6FA"/>
          </a:solidFill>
          <a:ln/>
        </p:spPr>
      </p:sp>
      <p:sp>
        <p:nvSpPr>
          <p:cNvPr id="15" name="Text 13"/>
          <p:cNvSpPr/>
          <p:nvPr/>
        </p:nvSpPr>
        <p:spPr>
          <a:xfrm>
            <a:off x="11513106" y="2770942"/>
            <a:ext cx="370284" cy="462915"/>
          </a:xfrm>
          <a:prstGeom prst="rect">
            <a:avLst/>
          </a:prstGeom>
          <a:noFill/>
          <a:ln/>
        </p:spPr>
        <p:txBody>
          <a:bodyPr wrap="none" lIns="0" tIns="0" rIns="0" bIns="0" rtlCol="0" anchor="t"/>
          <a:lstStyle/>
          <a:p>
            <a:pPr marL="0" indent="0" algn="l">
              <a:lnSpc>
                <a:spcPts val="2900"/>
              </a:lnSpc>
              <a:buNone/>
            </a:pPr>
            <a:r>
              <a:rPr lang="en-US" sz="2900" b="1" dirty="0">
                <a:solidFill>
                  <a:srgbClr val="2A2742"/>
                </a:solidFill>
                <a:latin typeface="Outfit Extra Bold" pitchFamily="34" charset="0"/>
                <a:ea typeface="Outfit Extra Bold" pitchFamily="34" charset="-122"/>
                <a:cs typeface="Outfit Extra Bold" pitchFamily="34" charset="-120"/>
              </a:rPr>
              <a:t>3</a:t>
            </a:r>
            <a:endParaRPr lang="en-US" sz="2900" dirty="0"/>
          </a:p>
        </p:txBody>
      </p:sp>
      <p:sp>
        <p:nvSpPr>
          <p:cNvPr id="16" name="Text 14"/>
          <p:cNvSpPr/>
          <p:nvPr/>
        </p:nvSpPr>
        <p:spPr>
          <a:xfrm>
            <a:off x="9907429" y="3627120"/>
            <a:ext cx="3581638" cy="462796"/>
          </a:xfrm>
          <a:prstGeom prst="rect">
            <a:avLst/>
          </a:prstGeom>
          <a:noFill/>
          <a:ln/>
        </p:spPr>
        <p:txBody>
          <a:bodyPr wrap="none" lIns="0" tIns="0" rIns="0" bIns="0" rtlCol="0" anchor="t"/>
          <a:lstStyle/>
          <a:p>
            <a:pPr marL="0" indent="0" algn="l">
              <a:lnSpc>
                <a:spcPts val="3600"/>
              </a:lnSpc>
              <a:buNone/>
            </a:pPr>
            <a:r>
              <a:rPr lang="en-US" sz="2900" b="1" dirty="0">
                <a:solidFill>
                  <a:srgbClr val="2A2742"/>
                </a:solidFill>
                <a:latin typeface="Outfit Extra Bold" pitchFamily="34" charset="0"/>
                <a:ea typeface="Outfit Extra Bold" pitchFamily="34" charset="-122"/>
                <a:cs typeface="Outfit Extra Bold" pitchFamily="34" charset="-120"/>
              </a:rPr>
              <a:t>Lista kontrolna</a:t>
            </a:r>
            <a:endParaRPr lang="en-US" sz="2900" dirty="0"/>
          </a:p>
        </p:txBody>
      </p:sp>
      <p:sp>
        <p:nvSpPr>
          <p:cNvPr id="17" name="Text 15"/>
          <p:cNvSpPr/>
          <p:nvPr/>
        </p:nvSpPr>
        <p:spPr>
          <a:xfrm>
            <a:off x="9907429" y="4238030"/>
            <a:ext cx="3581638"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Wydrukowana lista zawartości z datami ważności (leków, jedzenia, baterii).</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1186458"/>
            <a:ext cx="7927062"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Woda i Żywność (na 2-3 dni)</a:t>
            </a:r>
            <a:endParaRPr lang="en-US" sz="4850" dirty="0"/>
          </a:p>
        </p:txBody>
      </p:sp>
      <p:sp>
        <p:nvSpPr>
          <p:cNvPr id="3" name="Text 1"/>
          <p:cNvSpPr/>
          <p:nvPr/>
        </p:nvSpPr>
        <p:spPr>
          <a:xfrm>
            <a:off x="864037" y="2575084"/>
            <a:ext cx="3703320" cy="462796"/>
          </a:xfrm>
          <a:prstGeom prst="rect">
            <a:avLst/>
          </a:prstGeom>
          <a:noFill/>
          <a:ln/>
        </p:spPr>
        <p:txBody>
          <a:bodyPr wrap="none" lIns="0" tIns="0" rIns="0" bIns="0" rtlCol="0" anchor="t"/>
          <a:lstStyle/>
          <a:p>
            <a:pPr marL="0" indent="0" algn="l">
              <a:lnSpc>
                <a:spcPts val="3600"/>
              </a:lnSpc>
              <a:buNone/>
            </a:pPr>
            <a:r>
              <a:rPr lang="en-US" sz="2900" b="1" dirty="0">
                <a:solidFill>
                  <a:srgbClr val="5E4CE6"/>
                </a:solidFill>
                <a:latin typeface="Outfit Extra Bold" pitchFamily="34" charset="0"/>
                <a:ea typeface="Outfit Extra Bold" pitchFamily="34" charset="-122"/>
                <a:cs typeface="Outfit Extra Bold" pitchFamily="34" charset="-120"/>
              </a:rPr>
              <a:t>Woda</a:t>
            </a:r>
            <a:endParaRPr lang="en-US" sz="2900" dirty="0"/>
          </a:p>
        </p:txBody>
      </p:sp>
      <p:sp>
        <p:nvSpPr>
          <p:cNvPr id="4" name="Text 2"/>
          <p:cNvSpPr/>
          <p:nvPr/>
        </p:nvSpPr>
        <p:spPr>
          <a:xfrm>
            <a:off x="864037" y="328469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Minimum 2-3 litry wody pitnej</a:t>
            </a:r>
            <a:endParaRPr lang="en-US" sz="1900" dirty="0"/>
          </a:p>
        </p:txBody>
      </p:sp>
      <p:sp>
        <p:nvSpPr>
          <p:cNvPr id="5" name="Text 3"/>
          <p:cNvSpPr/>
          <p:nvPr/>
        </p:nvSpPr>
        <p:spPr>
          <a:xfrm>
            <a:off x="864037" y="376606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Butelka filtrująca z nowym filtrem</a:t>
            </a:r>
            <a:endParaRPr lang="en-US" sz="1900" dirty="0"/>
          </a:p>
        </p:txBody>
      </p:sp>
      <p:sp>
        <p:nvSpPr>
          <p:cNvPr id="6" name="Text 4"/>
          <p:cNvSpPr/>
          <p:nvPr/>
        </p:nvSpPr>
        <p:spPr>
          <a:xfrm>
            <a:off x="864037" y="424743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Tabletki do uzdatniania wody lub filtr przenośny</a:t>
            </a:r>
            <a:endParaRPr lang="en-US" sz="1900" dirty="0"/>
          </a:p>
        </p:txBody>
      </p:sp>
      <p:sp>
        <p:nvSpPr>
          <p:cNvPr id="7" name="Text 5"/>
          <p:cNvSpPr/>
          <p:nvPr/>
        </p:nvSpPr>
        <p:spPr>
          <a:xfrm>
            <a:off x="864037" y="4889302"/>
            <a:ext cx="3703320" cy="462796"/>
          </a:xfrm>
          <a:prstGeom prst="rect">
            <a:avLst/>
          </a:prstGeom>
          <a:noFill/>
          <a:ln/>
        </p:spPr>
        <p:txBody>
          <a:bodyPr wrap="none" lIns="0" tIns="0" rIns="0" bIns="0" rtlCol="0" anchor="t"/>
          <a:lstStyle/>
          <a:p>
            <a:pPr marL="0" indent="0" algn="l">
              <a:lnSpc>
                <a:spcPts val="3600"/>
              </a:lnSpc>
              <a:buNone/>
            </a:pPr>
            <a:r>
              <a:rPr lang="en-US" sz="2900" b="1" dirty="0">
                <a:solidFill>
                  <a:srgbClr val="5E4CE6"/>
                </a:solidFill>
                <a:latin typeface="Outfit Extra Bold" pitchFamily="34" charset="0"/>
                <a:ea typeface="Outfit Extra Bold" pitchFamily="34" charset="-122"/>
                <a:cs typeface="Outfit Extra Bold" pitchFamily="34" charset="-120"/>
              </a:rPr>
              <a:t>Akcesoria</a:t>
            </a:r>
            <a:endParaRPr lang="en-US" sz="2900" dirty="0"/>
          </a:p>
        </p:txBody>
      </p:sp>
      <p:sp>
        <p:nvSpPr>
          <p:cNvPr id="8" name="Text 6"/>
          <p:cNvSpPr/>
          <p:nvPr/>
        </p:nvSpPr>
        <p:spPr>
          <a:xfrm>
            <a:off x="864037" y="5598914"/>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Multitool (z otwieraczem do puszek)</a:t>
            </a:r>
            <a:endParaRPr lang="en-US" sz="1900" dirty="0"/>
          </a:p>
        </p:txBody>
      </p:sp>
      <p:sp>
        <p:nvSpPr>
          <p:cNvPr id="9" name="Text 7"/>
          <p:cNvSpPr/>
          <p:nvPr/>
        </p:nvSpPr>
        <p:spPr>
          <a:xfrm>
            <a:off x="864037" y="6080284"/>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Spork (łyżka-widelec) lub zestaw lekkich sztućców</a:t>
            </a:r>
            <a:endParaRPr lang="en-US" sz="1900" dirty="0"/>
          </a:p>
        </p:txBody>
      </p:sp>
      <p:sp>
        <p:nvSpPr>
          <p:cNvPr id="10" name="Text 8"/>
          <p:cNvSpPr/>
          <p:nvPr/>
        </p:nvSpPr>
        <p:spPr>
          <a:xfrm>
            <a:off x="864037" y="6561653"/>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Menażka/kubek</a:t>
            </a:r>
            <a:endParaRPr lang="en-US" sz="1900" dirty="0"/>
          </a:p>
        </p:txBody>
      </p:sp>
      <p:sp>
        <p:nvSpPr>
          <p:cNvPr id="11" name="Text 9"/>
          <p:cNvSpPr/>
          <p:nvPr/>
        </p:nvSpPr>
        <p:spPr>
          <a:xfrm>
            <a:off x="7623929" y="2575084"/>
            <a:ext cx="4959668" cy="462796"/>
          </a:xfrm>
          <a:prstGeom prst="rect">
            <a:avLst/>
          </a:prstGeom>
          <a:noFill/>
          <a:ln/>
        </p:spPr>
        <p:txBody>
          <a:bodyPr wrap="none" lIns="0" tIns="0" rIns="0" bIns="0" rtlCol="0" anchor="t"/>
          <a:lstStyle/>
          <a:p>
            <a:pPr marL="0" indent="0" algn="l">
              <a:lnSpc>
                <a:spcPts val="3600"/>
              </a:lnSpc>
              <a:buNone/>
            </a:pPr>
            <a:r>
              <a:rPr lang="en-US" sz="2900" b="1" dirty="0">
                <a:solidFill>
                  <a:srgbClr val="5E4CE6"/>
                </a:solidFill>
                <a:latin typeface="Outfit Extra Bold" pitchFamily="34" charset="0"/>
                <a:ea typeface="Outfit Extra Bold" pitchFamily="34" charset="-122"/>
                <a:cs typeface="Outfit Extra Bold" pitchFamily="34" charset="-120"/>
              </a:rPr>
              <a:t>Żywność gotowa do spożycia</a:t>
            </a:r>
            <a:endParaRPr lang="en-US" sz="2900" dirty="0"/>
          </a:p>
        </p:txBody>
      </p:sp>
      <p:sp>
        <p:nvSpPr>
          <p:cNvPr id="12" name="Text 10"/>
          <p:cNvSpPr/>
          <p:nvPr/>
        </p:nvSpPr>
        <p:spPr>
          <a:xfrm>
            <a:off x="7623929" y="328469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Batony energetyczne</a:t>
            </a:r>
            <a:endParaRPr lang="en-US" sz="1900" dirty="0"/>
          </a:p>
        </p:txBody>
      </p:sp>
      <p:sp>
        <p:nvSpPr>
          <p:cNvPr id="13" name="Text 11"/>
          <p:cNvSpPr/>
          <p:nvPr/>
        </p:nvSpPr>
        <p:spPr>
          <a:xfrm>
            <a:off x="7623929" y="376606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Żywność liofilizowana (wymaga gorącej wody)</a:t>
            </a:r>
            <a:endParaRPr lang="en-US" sz="1900" dirty="0"/>
          </a:p>
        </p:txBody>
      </p:sp>
      <p:sp>
        <p:nvSpPr>
          <p:cNvPr id="14" name="Text 12"/>
          <p:cNvSpPr/>
          <p:nvPr/>
        </p:nvSpPr>
        <p:spPr>
          <a:xfrm>
            <a:off x="7623929" y="4247436"/>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Konserwy</a:t>
            </a:r>
            <a:endParaRPr lang="en-US" sz="1900" dirty="0"/>
          </a:p>
        </p:txBody>
      </p:sp>
      <p:sp>
        <p:nvSpPr>
          <p:cNvPr id="15" name="Text 13"/>
          <p:cNvSpPr/>
          <p:nvPr/>
        </p:nvSpPr>
        <p:spPr>
          <a:xfrm>
            <a:off x="7623929" y="4728805"/>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Suchary</a:t>
            </a:r>
            <a:endParaRPr lang="en-US" sz="1900" dirty="0"/>
          </a:p>
        </p:txBody>
      </p:sp>
      <p:sp>
        <p:nvSpPr>
          <p:cNvPr id="16" name="Text 14"/>
          <p:cNvSpPr/>
          <p:nvPr/>
        </p:nvSpPr>
        <p:spPr>
          <a:xfrm>
            <a:off x="7623929" y="5210175"/>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Orzechy</a:t>
            </a:r>
            <a:endParaRPr lang="en-US" sz="1900" dirty="0"/>
          </a:p>
        </p:txBody>
      </p:sp>
      <p:sp>
        <p:nvSpPr>
          <p:cNvPr id="17" name="Text 15"/>
          <p:cNvSpPr/>
          <p:nvPr/>
        </p:nvSpPr>
        <p:spPr>
          <a:xfrm>
            <a:off x="7623929" y="5691545"/>
            <a:ext cx="6150054"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2A2742"/>
                </a:solidFill>
                <a:latin typeface="Arimo" pitchFamily="34" charset="0"/>
                <a:ea typeface="Arimo" pitchFamily="34" charset="-122"/>
                <a:cs typeface="Arimo" pitchFamily="34" charset="-120"/>
              </a:rPr>
              <a:t>Suszone owoce</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038463"/>
            <a:ext cx="6172200"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Komunikacja i Radio</a:t>
            </a:r>
            <a:endParaRPr lang="en-US" sz="4850" dirty="0"/>
          </a:p>
        </p:txBody>
      </p:sp>
      <p:sp>
        <p:nvSpPr>
          <p:cNvPr id="3" name="Shape 1"/>
          <p:cNvSpPr/>
          <p:nvPr/>
        </p:nvSpPr>
        <p:spPr>
          <a:xfrm>
            <a:off x="864037" y="2303740"/>
            <a:ext cx="4136231" cy="3230523"/>
          </a:xfrm>
          <a:prstGeom prst="roundRect">
            <a:avLst>
              <a:gd name="adj" fmla="val 3210"/>
            </a:avLst>
          </a:prstGeom>
          <a:solidFill>
            <a:srgbClr val="E9E6FA"/>
          </a:solidFill>
          <a:ln w="15240">
            <a:solidFill>
              <a:srgbClr val="BDB8DF"/>
            </a:solidFill>
            <a:prstDash val="solid"/>
          </a:ln>
        </p:spPr>
      </p:sp>
      <p:sp>
        <p:nvSpPr>
          <p:cNvPr id="4" name="Shape 2"/>
          <p:cNvSpPr/>
          <p:nvPr/>
        </p:nvSpPr>
        <p:spPr>
          <a:xfrm>
            <a:off x="1126093" y="2565797"/>
            <a:ext cx="740569" cy="740569"/>
          </a:xfrm>
          <a:prstGeom prst="roundRect">
            <a:avLst>
              <a:gd name="adj" fmla="val 12346028"/>
            </a:avLst>
          </a:prstGeom>
          <a:solidFill>
            <a:srgbClr val="5E4CE6"/>
          </a:solidFill>
          <a:ln/>
        </p:spPr>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9690" y="2769394"/>
            <a:ext cx="333256" cy="333256"/>
          </a:xfrm>
          <a:prstGeom prst="rect">
            <a:avLst/>
          </a:prstGeom>
        </p:spPr>
      </p:pic>
      <p:sp>
        <p:nvSpPr>
          <p:cNvPr id="6" name="Text 3"/>
          <p:cNvSpPr/>
          <p:nvPr/>
        </p:nvSpPr>
        <p:spPr>
          <a:xfrm>
            <a:off x="1126093" y="3553182"/>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Radio na baterie</a:t>
            </a:r>
            <a:endParaRPr lang="en-US" sz="2400" dirty="0"/>
          </a:p>
        </p:txBody>
      </p:sp>
      <p:sp>
        <p:nvSpPr>
          <p:cNvPr id="7" name="Text 4"/>
          <p:cNvSpPr/>
          <p:nvPr/>
        </p:nvSpPr>
        <p:spPr>
          <a:xfrm>
            <a:off x="1126093" y="4087058"/>
            <a:ext cx="3612118"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Najlepiej z możliwością odbioru alarmów pogodowych/cywilnych + zapas baterii</a:t>
            </a:r>
            <a:endParaRPr lang="en-US" sz="1900" dirty="0"/>
          </a:p>
        </p:txBody>
      </p:sp>
      <p:sp>
        <p:nvSpPr>
          <p:cNvPr id="8" name="Shape 5"/>
          <p:cNvSpPr/>
          <p:nvPr/>
        </p:nvSpPr>
        <p:spPr>
          <a:xfrm>
            <a:off x="5247084" y="2303740"/>
            <a:ext cx="4136231" cy="3230523"/>
          </a:xfrm>
          <a:prstGeom prst="roundRect">
            <a:avLst>
              <a:gd name="adj" fmla="val 3210"/>
            </a:avLst>
          </a:prstGeom>
          <a:solidFill>
            <a:srgbClr val="E9E6FA"/>
          </a:solidFill>
          <a:ln w="15240">
            <a:solidFill>
              <a:srgbClr val="BDB8DF"/>
            </a:solidFill>
            <a:prstDash val="solid"/>
          </a:ln>
        </p:spPr>
      </p:sp>
      <p:sp>
        <p:nvSpPr>
          <p:cNvPr id="9" name="Shape 6"/>
          <p:cNvSpPr/>
          <p:nvPr/>
        </p:nvSpPr>
        <p:spPr>
          <a:xfrm>
            <a:off x="5509141" y="2565797"/>
            <a:ext cx="740569" cy="740569"/>
          </a:xfrm>
          <a:prstGeom prst="roundRect">
            <a:avLst>
              <a:gd name="adj" fmla="val 12346028"/>
            </a:avLst>
          </a:prstGeom>
          <a:solidFill>
            <a:srgbClr val="5E4CE6"/>
          </a:solidFill>
          <a:ln/>
        </p:spPr>
      </p:sp>
      <p:pic>
        <p:nvPicPr>
          <p:cNvPr id="10"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2738" y="2769394"/>
            <a:ext cx="333256" cy="333256"/>
          </a:xfrm>
          <a:prstGeom prst="rect">
            <a:avLst/>
          </a:prstGeom>
        </p:spPr>
      </p:pic>
      <p:sp>
        <p:nvSpPr>
          <p:cNvPr id="11" name="Text 7"/>
          <p:cNvSpPr/>
          <p:nvPr/>
        </p:nvSpPr>
        <p:spPr>
          <a:xfrm>
            <a:off x="5509141" y="3553182"/>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Powerbank</a:t>
            </a:r>
            <a:endParaRPr lang="en-US" sz="2400" dirty="0"/>
          </a:p>
        </p:txBody>
      </p:sp>
      <p:sp>
        <p:nvSpPr>
          <p:cNvPr id="12" name="Text 8"/>
          <p:cNvSpPr/>
          <p:nvPr/>
        </p:nvSpPr>
        <p:spPr>
          <a:xfrm>
            <a:off x="5509141" y="4087058"/>
            <a:ext cx="3612118"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Ładowarka solarna/dynamo do utrzymania urządzeń w gotowości</a:t>
            </a:r>
            <a:endParaRPr lang="en-US" sz="1900" dirty="0"/>
          </a:p>
        </p:txBody>
      </p:sp>
      <p:sp>
        <p:nvSpPr>
          <p:cNvPr id="13" name="Shape 9"/>
          <p:cNvSpPr/>
          <p:nvPr/>
        </p:nvSpPr>
        <p:spPr>
          <a:xfrm>
            <a:off x="9630132" y="2303740"/>
            <a:ext cx="4136231" cy="3230523"/>
          </a:xfrm>
          <a:prstGeom prst="roundRect">
            <a:avLst>
              <a:gd name="adj" fmla="val 3210"/>
            </a:avLst>
          </a:prstGeom>
          <a:solidFill>
            <a:srgbClr val="E9E6FA"/>
          </a:solidFill>
          <a:ln w="15240">
            <a:solidFill>
              <a:srgbClr val="BDB8DF"/>
            </a:solidFill>
            <a:prstDash val="solid"/>
          </a:ln>
        </p:spPr>
      </p:sp>
      <p:sp>
        <p:nvSpPr>
          <p:cNvPr id="14" name="Shape 10"/>
          <p:cNvSpPr/>
          <p:nvPr/>
        </p:nvSpPr>
        <p:spPr>
          <a:xfrm>
            <a:off x="9892189" y="2565797"/>
            <a:ext cx="740569" cy="740569"/>
          </a:xfrm>
          <a:prstGeom prst="roundRect">
            <a:avLst>
              <a:gd name="adj" fmla="val 12346028"/>
            </a:avLst>
          </a:prstGeom>
          <a:solidFill>
            <a:srgbClr val="5E4CE6"/>
          </a:solidFill>
          <a:ln/>
        </p:spPr>
      </p:sp>
      <p:pic>
        <p:nvPicPr>
          <p:cNvPr id="1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5786" y="2769394"/>
            <a:ext cx="333256" cy="333256"/>
          </a:xfrm>
          <a:prstGeom prst="rect">
            <a:avLst/>
          </a:prstGeom>
        </p:spPr>
      </p:pic>
      <p:sp>
        <p:nvSpPr>
          <p:cNvPr id="16" name="Text 11"/>
          <p:cNvSpPr/>
          <p:nvPr/>
        </p:nvSpPr>
        <p:spPr>
          <a:xfrm>
            <a:off x="9892189" y="3553182"/>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Telefon komórkowy</a:t>
            </a:r>
            <a:endParaRPr lang="en-US" sz="2400" dirty="0"/>
          </a:p>
        </p:txBody>
      </p:sp>
      <p:sp>
        <p:nvSpPr>
          <p:cNvPr id="17" name="Text 12"/>
          <p:cNvSpPr/>
          <p:nvPr/>
        </p:nvSpPr>
        <p:spPr>
          <a:xfrm>
            <a:off x="9892189" y="4087058"/>
            <a:ext cx="3612118" cy="790099"/>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Jeśli to możliwe, z zapasowym źródłem zasilania</a:t>
            </a:r>
            <a:endParaRPr lang="en-US" sz="1900" dirty="0"/>
          </a:p>
        </p:txBody>
      </p:sp>
      <p:pic>
        <p:nvPicPr>
          <p:cNvPr id="18" name="Image 3" descr="preencoded.png"/>
          <p:cNvPicPr>
            <a:picLocks noChangeAspect="1"/>
          </p:cNvPicPr>
          <p:nvPr/>
        </p:nvPicPr>
        <p:blipFill>
          <a:blip r:embed="rId9"/>
          <a:stretch>
            <a:fillRect/>
          </a:stretch>
        </p:blipFill>
        <p:spPr>
          <a:xfrm>
            <a:off x="3865126" y="5970151"/>
            <a:ext cx="1576983" cy="987504"/>
          </a:xfrm>
          <a:prstGeom prst="rect">
            <a:avLst/>
          </a:prstGeom>
        </p:spPr>
      </p:pic>
      <p:pic>
        <p:nvPicPr>
          <p:cNvPr id="19" name="Image 4" descr="preencoded.png"/>
          <p:cNvPicPr>
            <a:picLocks noChangeAspect="1"/>
          </p:cNvPicPr>
          <p:nvPr/>
        </p:nvPicPr>
        <p:blipFill>
          <a:blip r:embed="rId10"/>
          <a:stretch>
            <a:fillRect/>
          </a:stretch>
        </p:blipFill>
        <p:spPr>
          <a:xfrm>
            <a:off x="5639514" y="5970151"/>
            <a:ext cx="1576983" cy="987504"/>
          </a:xfrm>
          <a:prstGeom prst="rect">
            <a:avLst/>
          </a:prstGeom>
        </p:spPr>
      </p:pic>
      <p:pic>
        <p:nvPicPr>
          <p:cNvPr id="20" name="Image 5" descr="preencoded.png"/>
          <p:cNvPicPr>
            <a:picLocks noChangeAspect="1"/>
          </p:cNvPicPr>
          <p:nvPr/>
        </p:nvPicPr>
        <p:blipFill>
          <a:blip r:embed="rId11"/>
          <a:stretch>
            <a:fillRect/>
          </a:stretch>
        </p:blipFill>
        <p:spPr>
          <a:xfrm>
            <a:off x="7413903" y="5970151"/>
            <a:ext cx="1576983" cy="987504"/>
          </a:xfrm>
          <a:prstGeom prst="rect">
            <a:avLst/>
          </a:prstGeom>
        </p:spPr>
      </p:pic>
      <p:pic>
        <p:nvPicPr>
          <p:cNvPr id="21" name="Image 6" descr="preencoded.png"/>
          <p:cNvPicPr>
            <a:picLocks noChangeAspect="1"/>
          </p:cNvPicPr>
          <p:nvPr/>
        </p:nvPicPr>
        <p:blipFill>
          <a:blip r:embed="rId12"/>
          <a:stretch>
            <a:fillRect/>
          </a:stretch>
        </p:blipFill>
        <p:spPr>
          <a:xfrm>
            <a:off x="9188291" y="5970151"/>
            <a:ext cx="1576983" cy="987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2836" y="1151215"/>
            <a:ext cx="8094345" cy="699016"/>
          </a:xfrm>
          <a:prstGeom prst="rect">
            <a:avLst/>
          </a:prstGeom>
          <a:noFill/>
          <a:ln/>
        </p:spPr>
        <p:txBody>
          <a:bodyPr wrap="none" lIns="0" tIns="0" rIns="0" bIns="0" rtlCol="0" anchor="t"/>
          <a:lstStyle/>
          <a:p>
            <a:pPr marL="0" indent="0" algn="l">
              <a:lnSpc>
                <a:spcPts val="5500"/>
              </a:lnSpc>
              <a:buNone/>
            </a:pPr>
            <a:r>
              <a:rPr lang="en-US" sz="4400" b="1" dirty="0">
                <a:solidFill>
                  <a:srgbClr val="231971"/>
                </a:solidFill>
                <a:latin typeface="Outfit Extra Bold" pitchFamily="34" charset="0"/>
                <a:ea typeface="Outfit Extra Bold" pitchFamily="34" charset="-122"/>
                <a:cs typeface="Outfit Extra Bold" pitchFamily="34" charset="-120"/>
              </a:rPr>
              <a:t>Nawigacja, Ogień i Oświetlenie</a:t>
            </a:r>
            <a:endParaRPr lang="en-US" sz="440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836" y="2297549"/>
            <a:ext cx="559118" cy="559118"/>
          </a:xfrm>
          <a:prstGeom prst="rect">
            <a:avLst/>
          </a:prstGeom>
        </p:spPr>
      </p:pic>
      <p:sp>
        <p:nvSpPr>
          <p:cNvPr id="4" name="Text 1"/>
          <p:cNvSpPr/>
          <p:nvPr/>
        </p:nvSpPr>
        <p:spPr>
          <a:xfrm>
            <a:off x="1621512" y="2430304"/>
            <a:ext cx="2796064" cy="349448"/>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Nawigacja</a:t>
            </a:r>
            <a:endParaRPr lang="en-US" sz="2200" dirty="0"/>
          </a:p>
        </p:txBody>
      </p:sp>
      <p:sp>
        <p:nvSpPr>
          <p:cNvPr id="5" name="Text 2"/>
          <p:cNvSpPr/>
          <p:nvPr/>
        </p:nvSpPr>
        <p:spPr>
          <a:xfrm>
            <a:off x="1621512" y="2913936"/>
            <a:ext cx="3329821"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Lokalna mapa papierowa (zabezpieczona przed wodą)</a:t>
            </a:r>
            <a:endParaRPr lang="en-US" sz="1750" dirty="0"/>
          </a:p>
        </p:txBody>
      </p:sp>
      <p:sp>
        <p:nvSpPr>
          <p:cNvPr id="6" name="Text 3"/>
          <p:cNvSpPr/>
          <p:nvPr/>
        </p:nvSpPr>
        <p:spPr>
          <a:xfrm>
            <a:off x="1621512" y="3707963"/>
            <a:ext cx="3329821"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Kompas/busola (warto umieć się nimi posługiwać)</a:t>
            </a:r>
            <a:endParaRPr lang="en-US" sz="1750" dirty="0"/>
          </a:p>
        </p:txBody>
      </p:sp>
      <p:sp>
        <p:nvSpPr>
          <p:cNvPr id="7" name="Text 4"/>
          <p:cNvSpPr/>
          <p:nvPr/>
        </p:nvSpPr>
        <p:spPr>
          <a:xfrm>
            <a:off x="1621512" y="4501991"/>
            <a:ext cx="3329821" cy="1073706"/>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Notes i ołówek/długopis (do zapisywania informacji, numerów, notatek)</a:t>
            </a:r>
            <a:endParaRPr lang="en-US" sz="1750" dirty="0"/>
          </a:p>
        </p:txBody>
      </p:sp>
      <p:pic>
        <p:nvPicPr>
          <p:cNvPr id="8"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0892" y="2297549"/>
            <a:ext cx="559118" cy="559118"/>
          </a:xfrm>
          <a:prstGeom prst="rect">
            <a:avLst/>
          </a:prstGeom>
        </p:spPr>
      </p:pic>
      <p:sp>
        <p:nvSpPr>
          <p:cNvPr id="9" name="Text 5"/>
          <p:cNvSpPr/>
          <p:nvPr/>
        </p:nvSpPr>
        <p:spPr>
          <a:xfrm>
            <a:off x="6069568" y="2430304"/>
            <a:ext cx="2796064" cy="349448"/>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Ogień</a:t>
            </a:r>
            <a:endParaRPr lang="en-US" sz="2200" dirty="0"/>
          </a:p>
        </p:txBody>
      </p:sp>
      <p:sp>
        <p:nvSpPr>
          <p:cNvPr id="10" name="Text 6"/>
          <p:cNvSpPr/>
          <p:nvPr/>
        </p:nvSpPr>
        <p:spPr>
          <a:xfrm>
            <a:off x="6069568" y="2913936"/>
            <a:ext cx="3329821"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Zapalniczka (najlepiej gazowa, odporna na wiatr)</a:t>
            </a:r>
            <a:endParaRPr lang="en-US" sz="1750" dirty="0"/>
          </a:p>
        </p:txBody>
      </p:sp>
      <p:sp>
        <p:nvSpPr>
          <p:cNvPr id="11" name="Text 7"/>
          <p:cNvSpPr/>
          <p:nvPr/>
        </p:nvSpPr>
        <p:spPr>
          <a:xfrm>
            <a:off x="6069568" y="3707963"/>
            <a:ext cx="3329821"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Wodoodporne zapałki lub krzesiwo</a:t>
            </a:r>
            <a:endParaRPr lang="en-US" sz="1750" dirty="0"/>
          </a:p>
        </p:txBody>
      </p:sp>
      <p:sp>
        <p:nvSpPr>
          <p:cNvPr id="12" name="Text 8"/>
          <p:cNvSpPr/>
          <p:nvPr/>
        </p:nvSpPr>
        <p:spPr>
          <a:xfrm>
            <a:off x="6069568" y="4501991"/>
            <a:ext cx="3329821"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Rozpałka (np. waciki nasączone wazeliną)</a:t>
            </a:r>
            <a:endParaRPr lang="en-US" sz="1750" dirty="0"/>
          </a:p>
        </p:txBody>
      </p:sp>
      <p:pic>
        <p:nvPicPr>
          <p:cNvPr id="13"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8948" y="2297549"/>
            <a:ext cx="559118" cy="559118"/>
          </a:xfrm>
          <a:prstGeom prst="rect">
            <a:avLst/>
          </a:prstGeom>
        </p:spPr>
      </p:pic>
      <p:sp>
        <p:nvSpPr>
          <p:cNvPr id="14" name="Text 9"/>
          <p:cNvSpPr/>
          <p:nvPr/>
        </p:nvSpPr>
        <p:spPr>
          <a:xfrm>
            <a:off x="10517624" y="2430304"/>
            <a:ext cx="2796064" cy="349448"/>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Oświetlenie</a:t>
            </a:r>
            <a:endParaRPr lang="en-US" sz="2200" dirty="0"/>
          </a:p>
        </p:txBody>
      </p:sp>
      <p:sp>
        <p:nvSpPr>
          <p:cNvPr id="15" name="Text 10"/>
          <p:cNvSpPr/>
          <p:nvPr/>
        </p:nvSpPr>
        <p:spPr>
          <a:xfrm>
            <a:off x="10517624" y="2913936"/>
            <a:ext cx="3329940" cy="1073706"/>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Latarka lub czołówka LED + zapas baterii (lub model na dynamo)</a:t>
            </a:r>
            <a:endParaRPr lang="en-US" sz="1750" dirty="0"/>
          </a:p>
        </p:txBody>
      </p:sp>
      <p:sp>
        <p:nvSpPr>
          <p:cNvPr id="16" name="Text 11"/>
          <p:cNvSpPr/>
          <p:nvPr/>
        </p:nvSpPr>
        <p:spPr>
          <a:xfrm>
            <a:off x="10517624" y="4065865"/>
            <a:ext cx="3329940" cy="715804"/>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2A2742"/>
                </a:solidFill>
                <a:latin typeface="Arimo" pitchFamily="34" charset="0"/>
                <a:ea typeface="Arimo" pitchFamily="34" charset="-122"/>
                <a:cs typeface="Arimo" pitchFamily="34" charset="-120"/>
              </a:rPr>
              <a:t>Gwizdek (do sygnalizowania, np. w sytuacji zagrożenia)</a:t>
            </a:r>
            <a:endParaRPr lang="en-US" sz="1750" dirty="0"/>
          </a:p>
        </p:txBody>
      </p:sp>
      <p:pic>
        <p:nvPicPr>
          <p:cNvPr id="17" name="Image 3" descr="preencoded.png"/>
          <p:cNvPicPr>
            <a:picLocks noChangeAspect="1"/>
          </p:cNvPicPr>
          <p:nvPr/>
        </p:nvPicPr>
        <p:blipFill>
          <a:blip r:embed="rId9"/>
          <a:stretch>
            <a:fillRect/>
          </a:stretch>
        </p:blipFill>
        <p:spPr>
          <a:xfrm>
            <a:off x="4189214" y="5971342"/>
            <a:ext cx="1428750" cy="894755"/>
          </a:xfrm>
          <a:prstGeom prst="rect">
            <a:avLst/>
          </a:prstGeom>
        </p:spPr>
      </p:pic>
      <p:pic>
        <p:nvPicPr>
          <p:cNvPr id="18" name="Image 4" descr="preencoded.png"/>
          <p:cNvPicPr>
            <a:picLocks noChangeAspect="1"/>
          </p:cNvPicPr>
          <p:nvPr/>
        </p:nvPicPr>
        <p:blipFill>
          <a:blip r:embed="rId10"/>
          <a:stretch>
            <a:fillRect/>
          </a:stretch>
        </p:blipFill>
        <p:spPr>
          <a:xfrm>
            <a:off x="5796915" y="5971342"/>
            <a:ext cx="1428750" cy="894755"/>
          </a:xfrm>
          <a:prstGeom prst="rect">
            <a:avLst/>
          </a:prstGeom>
        </p:spPr>
      </p:pic>
      <p:pic>
        <p:nvPicPr>
          <p:cNvPr id="19" name="Image 5" descr="preencoded.png"/>
          <p:cNvPicPr>
            <a:picLocks noChangeAspect="1"/>
          </p:cNvPicPr>
          <p:nvPr/>
        </p:nvPicPr>
        <p:blipFill>
          <a:blip r:embed="rId11"/>
          <a:stretch>
            <a:fillRect/>
          </a:stretch>
        </p:blipFill>
        <p:spPr>
          <a:xfrm>
            <a:off x="7404616" y="5971342"/>
            <a:ext cx="1428750" cy="894755"/>
          </a:xfrm>
          <a:prstGeom prst="rect">
            <a:avLst/>
          </a:prstGeom>
        </p:spPr>
      </p:pic>
      <p:pic>
        <p:nvPicPr>
          <p:cNvPr id="20" name="Image 6" descr="preencoded.png"/>
          <p:cNvPicPr>
            <a:picLocks noChangeAspect="1"/>
          </p:cNvPicPr>
          <p:nvPr/>
        </p:nvPicPr>
        <p:blipFill>
          <a:blip r:embed="rId12"/>
          <a:stretch>
            <a:fillRect/>
          </a:stretch>
        </p:blipFill>
        <p:spPr>
          <a:xfrm>
            <a:off x="9012317" y="5971342"/>
            <a:ext cx="1428750" cy="8947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64037" y="1491615"/>
            <a:ext cx="6172200" cy="771525"/>
          </a:xfrm>
          <a:prstGeom prst="rect">
            <a:avLst/>
          </a:prstGeom>
          <a:noFill/>
          <a:ln/>
        </p:spPr>
        <p:txBody>
          <a:bodyPr wrap="none" lIns="0" tIns="0" rIns="0" bIns="0" rtlCol="0" anchor="t"/>
          <a:lstStyle/>
          <a:p>
            <a:pPr marL="0" indent="0" algn="l">
              <a:lnSpc>
                <a:spcPts val="6050"/>
              </a:lnSpc>
              <a:buNone/>
            </a:pPr>
            <a:r>
              <a:rPr lang="en-US" sz="4850" b="1" dirty="0">
                <a:solidFill>
                  <a:srgbClr val="231971"/>
                </a:solidFill>
                <a:latin typeface="Outfit Extra Bold" pitchFamily="34" charset="0"/>
                <a:ea typeface="Outfit Extra Bold" pitchFamily="34" charset="-122"/>
                <a:cs typeface="Outfit Extra Bold" pitchFamily="34" charset="-120"/>
              </a:rPr>
              <a:t>Odzież i Schronienie</a:t>
            </a:r>
            <a:endParaRPr lang="en-US" sz="4850" dirty="0"/>
          </a:p>
        </p:txBody>
      </p:sp>
      <p:pic>
        <p:nvPicPr>
          <p:cNvPr id="3" name="Image 0" descr="preencoded.png"/>
          <p:cNvPicPr>
            <a:picLocks noChangeAspect="1"/>
          </p:cNvPicPr>
          <p:nvPr/>
        </p:nvPicPr>
        <p:blipFill>
          <a:blip r:embed="rId3"/>
          <a:stretch>
            <a:fillRect/>
          </a:stretch>
        </p:blipFill>
        <p:spPr>
          <a:xfrm>
            <a:off x="864037" y="2756892"/>
            <a:ext cx="4300776" cy="987504"/>
          </a:xfrm>
          <a:prstGeom prst="rect">
            <a:avLst/>
          </a:prstGeom>
        </p:spPr>
      </p:pic>
      <p:sp>
        <p:nvSpPr>
          <p:cNvPr id="4" name="Text 1"/>
          <p:cNvSpPr/>
          <p:nvPr/>
        </p:nvSpPr>
        <p:spPr>
          <a:xfrm>
            <a:off x="1110853" y="3991213"/>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Odzież na zmianę</a:t>
            </a:r>
            <a:endParaRPr lang="en-US" sz="2400" dirty="0"/>
          </a:p>
        </p:txBody>
      </p:sp>
      <p:sp>
        <p:nvSpPr>
          <p:cNvPr id="5" name="Text 2"/>
          <p:cNvSpPr/>
          <p:nvPr/>
        </p:nvSpPr>
        <p:spPr>
          <a:xfrm>
            <a:off x="1110853" y="4525089"/>
            <a:ext cx="3807143" cy="118514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Komplet bielizny (najlepiej termoaktywna), skarpety, T-shirt, ciepła bluza</a:t>
            </a:r>
            <a:endParaRPr lang="en-US" sz="1900" dirty="0"/>
          </a:p>
        </p:txBody>
      </p:sp>
      <p:pic>
        <p:nvPicPr>
          <p:cNvPr id="6" name="Image 1" descr="preencoded.png"/>
          <p:cNvPicPr>
            <a:picLocks noChangeAspect="1"/>
          </p:cNvPicPr>
          <p:nvPr/>
        </p:nvPicPr>
        <p:blipFill>
          <a:blip r:embed="rId4"/>
          <a:stretch>
            <a:fillRect/>
          </a:stretch>
        </p:blipFill>
        <p:spPr>
          <a:xfrm>
            <a:off x="5164812" y="2756892"/>
            <a:ext cx="4300776" cy="987504"/>
          </a:xfrm>
          <a:prstGeom prst="rect">
            <a:avLst/>
          </a:prstGeom>
        </p:spPr>
      </p:pic>
      <p:sp>
        <p:nvSpPr>
          <p:cNvPr id="7" name="Text 3"/>
          <p:cNvSpPr/>
          <p:nvPr/>
        </p:nvSpPr>
        <p:spPr>
          <a:xfrm>
            <a:off x="5411629" y="3991213"/>
            <a:ext cx="3807143" cy="771525"/>
          </a:xfrm>
          <a:prstGeom prst="rect">
            <a:avLst/>
          </a:prstGeom>
          <a:noFill/>
          <a:ln/>
        </p:spPr>
        <p:txBody>
          <a:bodyPr wrap="squar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Ochrona przed warunkami</a:t>
            </a:r>
            <a:endParaRPr lang="en-US" sz="2400" dirty="0"/>
          </a:p>
        </p:txBody>
      </p:sp>
      <p:sp>
        <p:nvSpPr>
          <p:cNvPr id="8" name="Text 4"/>
          <p:cNvSpPr/>
          <p:nvPr/>
        </p:nvSpPr>
        <p:spPr>
          <a:xfrm>
            <a:off x="5411629" y="4910852"/>
            <a:ext cx="3807143" cy="1580198"/>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Kurtka przeciwdeszczowa lub ponczo, czapka, rękawiczki (nawet latem mogą się przydać nocą), folia NRC (koc termiczny)</a:t>
            </a:r>
            <a:endParaRPr lang="en-US" sz="1900" dirty="0"/>
          </a:p>
        </p:txBody>
      </p:sp>
      <p:pic>
        <p:nvPicPr>
          <p:cNvPr id="9" name="Image 2" descr="preencoded.png"/>
          <p:cNvPicPr>
            <a:picLocks noChangeAspect="1"/>
          </p:cNvPicPr>
          <p:nvPr/>
        </p:nvPicPr>
        <p:blipFill>
          <a:blip r:embed="rId5"/>
          <a:stretch>
            <a:fillRect/>
          </a:stretch>
        </p:blipFill>
        <p:spPr>
          <a:xfrm>
            <a:off x="9465588" y="2756892"/>
            <a:ext cx="4300776" cy="987504"/>
          </a:xfrm>
          <a:prstGeom prst="rect">
            <a:avLst/>
          </a:prstGeom>
        </p:spPr>
      </p:pic>
      <p:sp>
        <p:nvSpPr>
          <p:cNvPr id="10" name="Text 5"/>
          <p:cNvSpPr/>
          <p:nvPr/>
        </p:nvSpPr>
        <p:spPr>
          <a:xfrm>
            <a:off x="9712404" y="3991213"/>
            <a:ext cx="3086100" cy="385763"/>
          </a:xfrm>
          <a:prstGeom prst="rect">
            <a:avLst/>
          </a:prstGeom>
          <a:noFill/>
          <a:ln/>
        </p:spPr>
        <p:txBody>
          <a:bodyPr wrap="none" lIns="0" tIns="0" rIns="0" bIns="0" rtlCol="0" anchor="t"/>
          <a:lstStyle/>
          <a:p>
            <a:pPr marL="0" indent="0" algn="l">
              <a:lnSpc>
                <a:spcPts val="3000"/>
              </a:lnSpc>
              <a:buNone/>
            </a:pPr>
            <a:r>
              <a:rPr lang="en-US" sz="2400" b="1" dirty="0">
                <a:solidFill>
                  <a:srgbClr val="2A2742"/>
                </a:solidFill>
                <a:latin typeface="Outfit Extra Bold" pitchFamily="34" charset="0"/>
                <a:ea typeface="Outfit Extra Bold" pitchFamily="34" charset="-122"/>
                <a:cs typeface="Outfit Extra Bold" pitchFamily="34" charset="-120"/>
              </a:rPr>
              <a:t>Schronienie/Spanie</a:t>
            </a:r>
            <a:endParaRPr lang="en-US" sz="2400" dirty="0"/>
          </a:p>
        </p:txBody>
      </p:sp>
      <p:sp>
        <p:nvSpPr>
          <p:cNvPr id="11" name="Text 6"/>
          <p:cNvSpPr/>
          <p:nvPr/>
        </p:nvSpPr>
        <p:spPr>
          <a:xfrm>
            <a:off x="9712404" y="4525089"/>
            <a:ext cx="3807143" cy="790099"/>
          </a:xfrm>
          <a:prstGeom prst="rect">
            <a:avLst/>
          </a:prstGeom>
          <a:noFill/>
          <a:ln/>
        </p:spPr>
        <p:txBody>
          <a:bodyPr wrap="square" lIns="0" tIns="0" rIns="0" bIns="0" rtlCol="0" anchor="t"/>
          <a:lstStyle/>
          <a:p>
            <a:pPr marL="0" indent="0" algn="l">
              <a:lnSpc>
                <a:spcPts val="3100"/>
              </a:lnSpc>
              <a:buNone/>
            </a:pPr>
            <a:r>
              <a:rPr lang="en-US" sz="1900" dirty="0">
                <a:solidFill>
                  <a:srgbClr val="2A2742"/>
                </a:solidFill>
                <a:latin typeface="Arimo" pitchFamily="34" charset="0"/>
                <a:ea typeface="Arimo" pitchFamily="34" charset="-122"/>
                <a:cs typeface="Arimo" pitchFamily="34" charset="-120"/>
              </a:rPr>
              <a:t>Lekki śpiwór (dopasowany do pory roku) lub bivy bag</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17126" y="1054775"/>
            <a:ext cx="5837039" cy="729615"/>
          </a:xfrm>
          <a:prstGeom prst="rect">
            <a:avLst/>
          </a:prstGeom>
          <a:noFill/>
          <a:ln/>
        </p:spPr>
        <p:txBody>
          <a:bodyPr wrap="none" lIns="0" tIns="0" rIns="0" bIns="0" rtlCol="0" anchor="t"/>
          <a:lstStyle/>
          <a:p>
            <a:pPr marL="0" indent="0" algn="l">
              <a:lnSpc>
                <a:spcPts val="5700"/>
              </a:lnSpc>
              <a:buNone/>
            </a:pPr>
            <a:r>
              <a:rPr lang="en-US" sz="4550" b="1" dirty="0">
                <a:solidFill>
                  <a:srgbClr val="231971"/>
                </a:solidFill>
                <a:latin typeface="Outfit Extra Bold" pitchFamily="34" charset="0"/>
                <a:ea typeface="Outfit Extra Bold" pitchFamily="34" charset="-122"/>
                <a:cs typeface="Outfit Extra Bold" pitchFamily="34" charset="-120"/>
              </a:rPr>
              <a:t>Higiena i Zdrowie</a:t>
            </a:r>
            <a:endParaRPr lang="en-US" sz="4550" dirty="0"/>
          </a:p>
        </p:txBody>
      </p:sp>
      <p:sp>
        <p:nvSpPr>
          <p:cNvPr id="3" name="Text 1"/>
          <p:cNvSpPr/>
          <p:nvPr/>
        </p:nvSpPr>
        <p:spPr>
          <a:xfrm>
            <a:off x="817126" y="2368034"/>
            <a:ext cx="4532590" cy="437793"/>
          </a:xfrm>
          <a:prstGeom prst="rect">
            <a:avLst/>
          </a:prstGeom>
          <a:noFill/>
          <a:ln/>
        </p:spPr>
        <p:txBody>
          <a:bodyPr wrap="none" lIns="0" tIns="0" rIns="0" bIns="0" rtlCol="0" anchor="t"/>
          <a:lstStyle/>
          <a:p>
            <a:pPr marL="0" indent="0" algn="l">
              <a:lnSpc>
                <a:spcPts val="3400"/>
              </a:lnSpc>
              <a:buNone/>
            </a:pPr>
            <a:r>
              <a:rPr lang="en-US" sz="2750" b="1" dirty="0">
                <a:solidFill>
                  <a:srgbClr val="5E4CE6"/>
                </a:solidFill>
                <a:latin typeface="Outfit Extra Bold" pitchFamily="34" charset="0"/>
                <a:ea typeface="Outfit Extra Bold" pitchFamily="34" charset="-122"/>
                <a:cs typeface="Outfit Extra Bold" pitchFamily="34" charset="-120"/>
              </a:rPr>
              <a:t>Apteczka pierwszej pomocy</a:t>
            </a:r>
            <a:endParaRPr lang="en-US" sz="2750" dirty="0"/>
          </a:p>
        </p:txBody>
      </p:sp>
      <p:sp>
        <p:nvSpPr>
          <p:cNvPr id="4" name="Text 2"/>
          <p:cNvSpPr/>
          <p:nvPr/>
        </p:nvSpPr>
        <p:spPr>
          <a:xfrm>
            <a:off x="817126" y="3039308"/>
            <a:ext cx="6891457" cy="746998"/>
          </a:xfrm>
          <a:prstGeom prst="rect">
            <a:avLst/>
          </a:prstGeom>
          <a:noFill/>
          <a:ln/>
        </p:spPr>
        <p:txBody>
          <a:bodyPr wrap="squar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Indywidualne, przyjmowane na stałe leki (zapas na kilka dni/tygodni)</a:t>
            </a:r>
            <a:endParaRPr lang="en-US" sz="1800" dirty="0"/>
          </a:p>
        </p:txBody>
      </p:sp>
      <p:sp>
        <p:nvSpPr>
          <p:cNvPr id="5" name="Text 3"/>
          <p:cNvSpPr/>
          <p:nvPr/>
        </p:nvSpPr>
        <p:spPr>
          <a:xfrm>
            <a:off x="817126" y="3867983"/>
            <a:ext cx="6891457" cy="746998"/>
          </a:xfrm>
          <a:prstGeom prst="rect">
            <a:avLst/>
          </a:prstGeom>
          <a:noFill/>
          <a:ln/>
        </p:spPr>
        <p:txBody>
          <a:bodyPr wrap="squar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Leki przeciwbólowe, przeciwgorączkowe, na biegunkę, elektrolity</a:t>
            </a:r>
            <a:endParaRPr lang="en-US" sz="1800" dirty="0"/>
          </a:p>
        </p:txBody>
      </p:sp>
      <p:sp>
        <p:nvSpPr>
          <p:cNvPr id="6" name="Text 4"/>
          <p:cNvSpPr/>
          <p:nvPr/>
        </p:nvSpPr>
        <p:spPr>
          <a:xfrm>
            <a:off x="817126" y="4696658"/>
            <a:ext cx="6891457"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Podstawowe opatrunki (bandaże, plastry, gazy jałowe)</a:t>
            </a:r>
            <a:endParaRPr lang="en-US" sz="1800" dirty="0"/>
          </a:p>
        </p:txBody>
      </p:sp>
      <p:sp>
        <p:nvSpPr>
          <p:cNvPr id="7" name="Text 5"/>
          <p:cNvSpPr/>
          <p:nvPr/>
        </p:nvSpPr>
        <p:spPr>
          <a:xfrm>
            <a:off x="817126" y="5151834"/>
            <a:ext cx="6891457"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Środek dezynfekujący, pęseta, nożyczki, termometr</a:t>
            </a:r>
            <a:endParaRPr lang="en-US" sz="1800" dirty="0"/>
          </a:p>
        </p:txBody>
      </p:sp>
      <p:sp>
        <p:nvSpPr>
          <p:cNvPr id="8" name="Text 6"/>
          <p:cNvSpPr/>
          <p:nvPr/>
        </p:nvSpPr>
        <p:spPr>
          <a:xfrm>
            <a:off x="8285798" y="2368034"/>
            <a:ext cx="3502223" cy="437793"/>
          </a:xfrm>
          <a:prstGeom prst="rect">
            <a:avLst/>
          </a:prstGeom>
          <a:noFill/>
          <a:ln/>
        </p:spPr>
        <p:txBody>
          <a:bodyPr wrap="none" lIns="0" tIns="0" rIns="0" bIns="0" rtlCol="0" anchor="t"/>
          <a:lstStyle/>
          <a:p>
            <a:pPr marL="0" indent="0" algn="l">
              <a:lnSpc>
                <a:spcPts val="3400"/>
              </a:lnSpc>
              <a:buNone/>
            </a:pPr>
            <a:r>
              <a:rPr lang="en-US" sz="2750" b="1" dirty="0">
                <a:solidFill>
                  <a:srgbClr val="5E4CE6"/>
                </a:solidFill>
                <a:latin typeface="Outfit Extra Bold" pitchFamily="34" charset="0"/>
                <a:ea typeface="Outfit Extra Bold" pitchFamily="34" charset="-122"/>
                <a:cs typeface="Outfit Extra Bold" pitchFamily="34" charset="-120"/>
              </a:rPr>
              <a:t>Higiena</a:t>
            </a:r>
            <a:endParaRPr lang="en-US" sz="2750" dirty="0"/>
          </a:p>
        </p:txBody>
      </p:sp>
      <p:sp>
        <p:nvSpPr>
          <p:cNvPr id="9" name="Text 7"/>
          <p:cNvSpPr/>
          <p:nvPr/>
        </p:nvSpPr>
        <p:spPr>
          <a:xfrm>
            <a:off x="8285798" y="3039308"/>
            <a:ext cx="5534978"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Mydło, żel do dezynfekcji rąk</a:t>
            </a:r>
            <a:endParaRPr lang="en-US" sz="1800" dirty="0"/>
          </a:p>
        </p:txBody>
      </p:sp>
      <p:sp>
        <p:nvSpPr>
          <p:cNvPr id="10" name="Text 8"/>
          <p:cNvSpPr/>
          <p:nvPr/>
        </p:nvSpPr>
        <p:spPr>
          <a:xfrm>
            <a:off x="8285798" y="3494484"/>
            <a:ext cx="5534978"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Szczoteczka i pasta do zębów w wersji podróżnej</a:t>
            </a:r>
            <a:endParaRPr lang="en-US" sz="1800" dirty="0"/>
          </a:p>
        </p:txBody>
      </p:sp>
      <p:sp>
        <p:nvSpPr>
          <p:cNvPr id="11" name="Text 9"/>
          <p:cNvSpPr/>
          <p:nvPr/>
        </p:nvSpPr>
        <p:spPr>
          <a:xfrm>
            <a:off x="8285798" y="3949660"/>
            <a:ext cx="5534978"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Chusteczki nawilżane, papier toaletowy</a:t>
            </a:r>
            <a:endParaRPr lang="en-US" sz="1800" dirty="0"/>
          </a:p>
        </p:txBody>
      </p:sp>
      <p:sp>
        <p:nvSpPr>
          <p:cNvPr id="12" name="Text 10"/>
          <p:cNvSpPr/>
          <p:nvPr/>
        </p:nvSpPr>
        <p:spPr>
          <a:xfrm>
            <a:off x="8285798" y="4404836"/>
            <a:ext cx="5534978"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W razie potrzeby: produkty do higieny kobiecej</a:t>
            </a:r>
            <a:endParaRPr lang="en-US" sz="1800" dirty="0"/>
          </a:p>
        </p:txBody>
      </p:sp>
      <p:sp>
        <p:nvSpPr>
          <p:cNvPr id="13" name="Text 11"/>
          <p:cNvSpPr/>
          <p:nvPr/>
        </p:nvSpPr>
        <p:spPr>
          <a:xfrm>
            <a:off x="8285798" y="4860012"/>
            <a:ext cx="5534978" cy="373499"/>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2A2742"/>
                </a:solidFill>
                <a:latin typeface="Arimo" pitchFamily="34" charset="0"/>
                <a:ea typeface="Arimo" pitchFamily="34" charset="-122"/>
                <a:cs typeface="Arimo" pitchFamily="34" charset="-120"/>
              </a:rPr>
              <a:t>Maski oddechowe/ochronne (np. N95 lub FFP2)</a:t>
            </a:r>
            <a:endParaRPr lang="en-US" sz="1800" dirty="0"/>
          </a:p>
        </p:txBody>
      </p:sp>
      <p:pic>
        <p:nvPicPr>
          <p:cNvPr id="14" name="Image 0" descr="preencoded.png"/>
          <p:cNvPicPr>
            <a:picLocks noChangeAspect="1"/>
          </p:cNvPicPr>
          <p:nvPr/>
        </p:nvPicPr>
        <p:blipFill>
          <a:blip r:embed="rId3"/>
          <a:stretch>
            <a:fillRect/>
          </a:stretch>
        </p:blipFill>
        <p:spPr>
          <a:xfrm>
            <a:off x="4052173" y="6019681"/>
            <a:ext cx="1491496" cy="933926"/>
          </a:xfrm>
          <a:prstGeom prst="rect">
            <a:avLst/>
          </a:prstGeom>
        </p:spPr>
      </p:pic>
      <p:pic>
        <p:nvPicPr>
          <p:cNvPr id="15" name="Image 1" descr="preencoded.png"/>
          <p:cNvPicPr>
            <a:picLocks noChangeAspect="1"/>
          </p:cNvPicPr>
          <p:nvPr/>
        </p:nvPicPr>
        <p:blipFill>
          <a:blip r:embed="rId4"/>
          <a:stretch>
            <a:fillRect/>
          </a:stretch>
        </p:blipFill>
        <p:spPr>
          <a:xfrm>
            <a:off x="5730359" y="6019681"/>
            <a:ext cx="1491496" cy="933926"/>
          </a:xfrm>
          <a:prstGeom prst="rect">
            <a:avLst/>
          </a:prstGeom>
        </p:spPr>
      </p:pic>
      <p:pic>
        <p:nvPicPr>
          <p:cNvPr id="16" name="Image 2" descr="preencoded.png"/>
          <p:cNvPicPr>
            <a:picLocks noChangeAspect="1"/>
          </p:cNvPicPr>
          <p:nvPr/>
        </p:nvPicPr>
        <p:blipFill>
          <a:blip r:embed="rId5"/>
          <a:stretch>
            <a:fillRect/>
          </a:stretch>
        </p:blipFill>
        <p:spPr>
          <a:xfrm>
            <a:off x="7408545" y="6019681"/>
            <a:ext cx="1491496" cy="933926"/>
          </a:xfrm>
          <a:prstGeom prst="rect">
            <a:avLst/>
          </a:prstGeom>
        </p:spPr>
      </p:pic>
      <p:pic>
        <p:nvPicPr>
          <p:cNvPr id="17" name="Image 3" descr="preencoded.png"/>
          <p:cNvPicPr>
            <a:picLocks noChangeAspect="1"/>
          </p:cNvPicPr>
          <p:nvPr/>
        </p:nvPicPr>
        <p:blipFill>
          <a:blip r:embed="rId6"/>
          <a:stretch>
            <a:fillRect/>
          </a:stretch>
        </p:blipFill>
        <p:spPr>
          <a:xfrm>
            <a:off x="9086731" y="6019681"/>
            <a:ext cx="1491496" cy="9339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3677" y="854035"/>
            <a:ext cx="6027063" cy="753308"/>
          </a:xfrm>
          <a:prstGeom prst="rect">
            <a:avLst/>
          </a:prstGeom>
          <a:noFill/>
          <a:ln/>
        </p:spPr>
        <p:txBody>
          <a:bodyPr wrap="none" lIns="0" tIns="0" rIns="0" bIns="0" rtlCol="0" anchor="t"/>
          <a:lstStyle/>
          <a:p>
            <a:pPr marL="0" indent="0" algn="l">
              <a:lnSpc>
                <a:spcPts val="5900"/>
              </a:lnSpc>
              <a:buNone/>
            </a:pPr>
            <a:r>
              <a:rPr lang="en-US" sz="4700" b="1" dirty="0">
                <a:solidFill>
                  <a:srgbClr val="231971"/>
                </a:solidFill>
                <a:latin typeface="Outfit Extra Bold" pitchFamily="34" charset="0"/>
                <a:ea typeface="Outfit Extra Bold" pitchFamily="34" charset="-122"/>
                <a:cs typeface="Outfit Extra Bold" pitchFamily="34" charset="-120"/>
              </a:rPr>
              <a:t>Dokumenty i Finanse</a:t>
            </a:r>
            <a:endParaRPr lang="en-US" sz="4700" dirty="0"/>
          </a:p>
        </p:txBody>
      </p:sp>
      <p:sp>
        <p:nvSpPr>
          <p:cNvPr id="4" name="Shape 1"/>
          <p:cNvSpPr/>
          <p:nvPr/>
        </p:nvSpPr>
        <p:spPr>
          <a:xfrm>
            <a:off x="843677" y="1968937"/>
            <a:ext cx="7456646" cy="3330059"/>
          </a:xfrm>
          <a:prstGeom prst="roundRect">
            <a:avLst>
              <a:gd name="adj" fmla="val 4393"/>
            </a:avLst>
          </a:prstGeom>
          <a:solidFill>
            <a:srgbClr val="FAFAFA">
              <a:alpha val="95000"/>
            </a:srgbClr>
          </a:solidFill>
          <a:ln w="30480">
            <a:solidFill>
              <a:srgbClr val="BDB8DF"/>
            </a:solidFill>
            <a:prstDash val="solid"/>
          </a:ln>
        </p:spPr>
      </p:sp>
      <p:sp>
        <p:nvSpPr>
          <p:cNvPr id="5" name="Shape 2"/>
          <p:cNvSpPr/>
          <p:nvPr/>
        </p:nvSpPr>
        <p:spPr>
          <a:xfrm>
            <a:off x="813197" y="1968937"/>
            <a:ext cx="121920" cy="3330059"/>
          </a:xfrm>
          <a:prstGeom prst="roundRect">
            <a:avLst>
              <a:gd name="adj" fmla="val 83050"/>
            </a:avLst>
          </a:prstGeom>
          <a:solidFill>
            <a:srgbClr val="5E4CE6"/>
          </a:solidFill>
          <a:ln/>
        </p:spPr>
      </p:sp>
      <p:sp>
        <p:nvSpPr>
          <p:cNvPr id="6" name="Text 3"/>
          <p:cNvSpPr/>
          <p:nvPr/>
        </p:nvSpPr>
        <p:spPr>
          <a:xfrm>
            <a:off x="1206579" y="2240399"/>
            <a:ext cx="5055513" cy="376595"/>
          </a:xfrm>
          <a:prstGeom prst="rect">
            <a:avLst/>
          </a:prstGeom>
          <a:noFill/>
          <a:ln/>
        </p:spPr>
        <p:txBody>
          <a:bodyPr wrap="none" lIns="0" tIns="0" rIns="0" bIns="0" rtlCol="0" anchor="t"/>
          <a:lstStyle/>
          <a:p>
            <a:pPr marL="0" indent="0" algn="l">
              <a:lnSpc>
                <a:spcPts val="2950"/>
              </a:lnSpc>
              <a:buNone/>
            </a:pPr>
            <a:r>
              <a:rPr lang="en-US" sz="2350" b="1" dirty="0">
                <a:solidFill>
                  <a:srgbClr val="2A2742"/>
                </a:solidFill>
                <a:latin typeface="Outfit Extra Bold" pitchFamily="34" charset="0"/>
                <a:ea typeface="Outfit Extra Bold" pitchFamily="34" charset="-122"/>
                <a:cs typeface="Outfit Extra Bold" pitchFamily="34" charset="-120"/>
              </a:rPr>
              <a:t>Dokumenty (w wodoodpornym etui!)</a:t>
            </a:r>
            <a:endParaRPr lang="en-US" sz="2350" dirty="0"/>
          </a:p>
        </p:txBody>
      </p:sp>
      <p:sp>
        <p:nvSpPr>
          <p:cNvPr id="7" name="Text 4"/>
          <p:cNvSpPr/>
          <p:nvPr/>
        </p:nvSpPr>
        <p:spPr>
          <a:xfrm>
            <a:off x="1206579" y="2761536"/>
            <a:ext cx="6822281" cy="385763"/>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2A2742"/>
                </a:solidFill>
                <a:latin typeface="Arimo" pitchFamily="34" charset="0"/>
                <a:ea typeface="Arimo" pitchFamily="34" charset="-122"/>
                <a:cs typeface="Arimo" pitchFamily="34" charset="-120"/>
              </a:rPr>
              <a:t>Dowody tożsamości (dowód osobisty, paszport)</a:t>
            </a:r>
            <a:endParaRPr lang="en-US" sz="1850" dirty="0"/>
          </a:p>
        </p:txBody>
      </p:sp>
      <p:sp>
        <p:nvSpPr>
          <p:cNvPr id="8" name="Text 5"/>
          <p:cNvSpPr/>
          <p:nvPr/>
        </p:nvSpPr>
        <p:spPr>
          <a:xfrm>
            <a:off x="1206579" y="3231594"/>
            <a:ext cx="6822281" cy="385763"/>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2A2742"/>
                </a:solidFill>
                <a:latin typeface="Arimo" pitchFamily="34" charset="0"/>
                <a:ea typeface="Arimo" pitchFamily="34" charset="-122"/>
                <a:cs typeface="Arimo" pitchFamily="34" charset="-120"/>
              </a:rPr>
              <a:t>Akty urodzenia, akty własności</a:t>
            </a:r>
            <a:endParaRPr lang="en-US" sz="1850" dirty="0"/>
          </a:p>
        </p:txBody>
      </p:sp>
      <p:sp>
        <p:nvSpPr>
          <p:cNvPr id="9" name="Text 6"/>
          <p:cNvSpPr/>
          <p:nvPr/>
        </p:nvSpPr>
        <p:spPr>
          <a:xfrm>
            <a:off x="1206579" y="3701653"/>
            <a:ext cx="6822281" cy="385763"/>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2A2742"/>
                </a:solidFill>
                <a:latin typeface="Arimo" pitchFamily="34" charset="0"/>
                <a:ea typeface="Arimo" pitchFamily="34" charset="-122"/>
                <a:cs typeface="Arimo" pitchFamily="34" charset="-120"/>
              </a:rPr>
              <a:t>Kopia ubezpieczenia, zaświadczenia o dochodach</a:t>
            </a:r>
            <a:endParaRPr lang="en-US" sz="1850" dirty="0"/>
          </a:p>
        </p:txBody>
      </p:sp>
      <p:sp>
        <p:nvSpPr>
          <p:cNvPr id="10" name="Text 7"/>
          <p:cNvSpPr/>
          <p:nvPr/>
        </p:nvSpPr>
        <p:spPr>
          <a:xfrm>
            <a:off x="1206579" y="4171712"/>
            <a:ext cx="6822281" cy="385763"/>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2A2742"/>
                </a:solidFill>
                <a:latin typeface="Arimo" pitchFamily="34" charset="0"/>
                <a:ea typeface="Arimo" pitchFamily="34" charset="-122"/>
                <a:cs typeface="Arimo" pitchFamily="34" charset="-120"/>
              </a:rPr>
              <a:t>Pendrive z cyfrowymi kopiami najważniejszych dokumentów</a:t>
            </a:r>
            <a:endParaRPr lang="en-US" sz="1850" dirty="0"/>
          </a:p>
        </p:txBody>
      </p:sp>
      <p:sp>
        <p:nvSpPr>
          <p:cNvPr id="11" name="Text 8"/>
          <p:cNvSpPr/>
          <p:nvPr/>
        </p:nvSpPr>
        <p:spPr>
          <a:xfrm>
            <a:off x="1206579" y="4641771"/>
            <a:ext cx="6822281" cy="385763"/>
          </a:xfrm>
          <a:prstGeom prst="rect">
            <a:avLst/>
          </a:prstGeom>
          <a:noFill/>
          <a:ln/>
        </p:spPr>
        <p:txBody>
          <a:bodyPr wrap="none" lIns="0" tIns="0" rIns="0" bIns="0" rtlCol="0" anchor="t"/>
          <a:lstStyle/>
          <a:p>
            <a:pPr marL="342900" indent="-342900" algn="l">
              <a:lnSpc>
                <a:spcPts val="3000"/>
              </a:lnSpc>
              <a:buSzPct val="100000"/>
              <a:buChar char="•"/>
            </a:pPr>
            <a:r>
              <a:rPr lang="en-US" sz="1850" dirty="0">
                <a:solidFill>
                  <a:srgbClr val="2A2742"/>
                </a:solidFill>
                <a:latin typeface="Arimo" pitchFamily="34" charset="0"/>
                <a:ea typeface="Arimo" pitchFamily="34" charset="-122"/>
                <a:cs typeface="Arimo" pitchFamily="34" charset="-120"/>
              </a:rPr>
              <a:t>Karta z kontaktami alarmowymi i grupą krwi</a:t>
            </a:r>
            <a:endParaRPr lang="en-US" sz="1850" dirty="0"/>
          </a:p>
        </p:txBody>
      </p:sp>
      <p:sp>
        <p:nvSpPr>
          <p:cNvPr id="12" name="Shape 9"/>
          <p:cNvSpPr/>
          <p:nvPr/>
        </p:nvSpPr>
        <p:spPr>
          <a:xfrm>
            <a:off x="843677" y="5539978"/>
            <a:ext cx="7456646" cy="1835587"/>
          </a:xfrm>
          <a:prstGeom prst="roundRect">
            <a:avLst>
              <a:gd name="adj" fmla="val 7970"/>
            </a:avLst>
          </a:prstGeom>
          <a:solidFill>
            <a:srgbClr val="FAFAFA">
              <a:alpha val="95000"/>
            </a:srgbClr>
          </a:solidFill>
          <a:ln w="30480">
            <a:solidFill>
              <a:srgbClr val="BDB8DF"/>
            </a:solidFill>
            <a:prstDash val="solid"/>
          </a:ln>
        </p:spPr>
      </p:sp>
      <p:sp>
        <p:nvSpPr>
          <p:cNvPr id="13" name="Shape 10"/>
          <p:cNvSpPr/>
          <p:nvPr/>
        </p:nvSpPr>
        <p:spPr>
          <a:xfrm>
            <a:off x="813197" y="5539978"/>
            <a:ext cx="121920" cy="1835587"/>
          </a:xfrm>
          <a:prstGeom prst="roundRect">
            <a:avLst>
              <a:gd name="adj" fmla="val 83050"/>
            </a:avLst>
          </a:prstGeom>
          <a:solidFill>
            <a:srgbClr val="5E4CE6"/>
          </a:solidFill>
          <a:ln/>
        </p:spPr>
      </p:sp>
      <p:sp>
        <p:nvSpPr>
          <p:cNvPr id="14" name="Text 11"/>
          <p:cNvSpPr/>
          <p:nvPr/>
        </p:nvSpPr>
        <p:spPr>
          <a:xfrm>
            <a:off x="1206579" y="5811441"/>
            <a:ext cx="3013472" cy="376595"/>
          </a:xfrm>
          <a:prstGeom prst="rect">
            <a:avLst/>
          </a:prstGeom>
          <a:noFill/>
          <a:ln/>
        </p:spPr>
        <p:txBody>
          <a:bodyPr wrap="none" lIns="0" tIns="0" rIns="0" bIns="0" rtlCol="0" anchor="t"/>
          <a:lstStyle/>
          <a:p>
            <a:pPr marL="0" indent="0" algn="l">
              <a:lnSpc>
                <a:spcPts val="2950"/>
              </a:lnSpc>
              <a:buNone/>
            </a:pPr>
            <a:r>
              <a:rPr lang="en-US" sz="2350" b="1" dirty="0">
                <a:solidFill>
                  <a:srgbClr val="2A2742"/>
                </a:solidFill>
                <a:latin typeface="Outfit Extra Bold" pitchFamily="34" charset="0"/>
                <a:ea typeface="Outfit Extra Bold" pitchFamily="34" charset="-122"/>
                <a:cs typeface="Outfit Extra Bold" pitchFamily="34" charset="-120"/>
              </a:rPr>
              <a:t>Finanse</a:t>
            </a:r>
            <a:endParaRPr lang="en-US" sz="2350" dirty="0"/>
          </a:p>
        </p:txBody>
      </p:sp>
      <p:sp>
        <p:nvSpPr>
          <p:cNvPr id="15" name="Text 12"/>
          <p:cNvSpPr/>
          <p:nvPr/>
        </p:nvSpPr>
        <p:spPr>
          <a:xfrm>
            <a:off x="1206579" y="6332577"/>
            <a:ext cx="6822281" cy="771525"/>
          </a:xfrm>
          <a:prstGeom prst="rect">
            <a:avLst/>
          </a:prstGeom>
          <a:noFill/>
          <a:ln/>
        </p:spPr>
        <p:txBody>
          <a:bodyPr wrap="square" lIns="0" tIns="0" rIns="0" bIns="0" rtlCol="0" anchor="t"/>
          <a:lstStyle/>
          <a:p>
            <a:pPr marL="0" indent="0" algn="l">
              <a:lnSpc>
                <a:spcPts val="3000"/>
              </a:lnSpc>
              <a:buNone/>
            </a:pPr>
            <a:r>
              <a:rPr lang="en-US" sz="1850" dirty="0">
                <a:solidFill>
                  <a:srgbClr val="2A2742"/>
                </a:solidFill>
                <a:latin typeface="Arimo" pitchFamily="34" charset="0"/>
                <a:ea typeface="Arimo" pitchFamily="34" charset="-122"/>
                <a:cs typeface="Arimo" pitchFamily="34" charset="-120"/>
              </a:rPr>
              <a:t>Gotówka w małych nominałach (karty płatnicze mogą nie działać)</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711</Words>
  <Application>Microsoft Office PowerPoint</Application>
  <PresentationFormat>Niestandardowy</PresentationFormat>
  <Paragraphs>115</Paragraphs>
  <Slides>11</Slides>
  <Notes>11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Arimo</vt:lpstr>
      <vt:lpstr>Arial</vt:lpstr>
      <vt:lpstr>Outfit Extra 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Katarzyna Sylwanowicz LGD Zielone Świato</dc:creator>
  <cp:lastModifiedBy>LGD Zielone Świato LGD Zielone Świato</cp:lastModifiedBy>
  <cp:revision>2</cp:revision>
  <dcterms:created xsi:type="dcterms:W3CDTF">2025-10-22T11:28:38Z</dcterms:created>
  <dcterms:modified xsi:type="dcterms:W3CDTF">2025-10-22T11:30:36Z</dcterms:modified>
</cp:coreProperties>
</file>